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A7EAF-4859-4621-AFD8-48B9BB431CC5}" v="1" dt="2024-11-18T03:04:13.054"/>
    <p1510:client id="{0D906510-B457-4F9E-866C-EBACEE5DAFFA}" v="207" dt="2024-11-18T05:58:59.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p:scale>
          <a:sx n="30" d="100"/>
          <a:sy n="30" d="100"/>
        </p:scale>
        <p:origin x="19" y="-24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Lopez" userId="818cfe1f-6a1e-42cd-8a99-5cf9c8e4b22e" providerId="ADAL" clId="{0D906510-B457-4F9E-866C-EBACEE5DAFFA}"/>
    <pc:docChg chg="undo custSel addSld delSld modSld">
      <pc:chgData name="Joseph Lopez" userId="818cfe1f-6a1e-42cd-8a99-5cf9c8e4b22e" providerId="ADAL" clId="{0D906510-B457-4F9E-866C-EBACEE5DAFFA}" dt="2024-11-18T05:59:34.861" v="315" actId="2696"/>
      <pc:docMkLst>
        <pc:docMk/>
      </pc:docMkLst>
      <pc:sldChg chg="addSp delSp modSp mod">
        <pc:chgData name="Joseph Lopez" userId="818cfe1f-6a1e-42cd-8a99-5cf9c8e4b22e" providerId="ADAL" clId="{0D906510-B457-4F9E-866C-EBACEE5DAFFA}" dt="2024-11-18T05:59:23.878" v="314" actId="14100"/>
        <pc:sldMkLst>
          <pc:docMk/>
          <pc:sldMk cId="2765888256" sldId="256"/>
        </pc:sldMkLst>
        <pc:spChg chg="add mod">
          <ac:chgData name="Joseph Lopez" userId="818cfe1f-6a1e-42cd-8a99-5cf9c8e4b22e" providerId="ADAL" clId="{0D906510-B457-4F9E-866C-EBACEE5DAFFA}" dt="2024-11-18T03:39:18.739" v="105" actId="20577"/>
          <ac:spMkLst>
            <pc:docMk/>
            <pc:sldMk cId="2765888256" sldId="256"/>
            <ac:spMk id="13" creationId="{ABE3FE00-832A-8F99-365B-3FA91BCFB8A4}"/>
          </ac:spMkLst>
        </pc:spChg>
        <pc:spChg chg="add mod">
          <ac:chgData name="Joseph Lopez" userId="818cfe1f-6a1e-42cd-8a99-5cf9c8e4b22e" providerId="ADAL" clId="{0D906510-B457-4F9E-866C-EBACEE5DAFFA}" dt="2024-11-18T03:40:01.835" v="171" actId="20577"/>
          <ac:spMkLst>
            <pc:docMk/>
            <pc:sldMk cId="2765888256" sldId="256"/>
            <ac:spMk id="14" creationId="{A2A5C5A5-80E6-ABE1-8FEA-ECD69E0A660F}"/>
          </ac:spMkLst>
        </pc:spChg>
        <pc:spChg chg="mod">
          <ac:chgData name="Joseph Lopez" userId="818cfe1f-6a1e-42cd-8a99-5cf9c8e4b22e" providerId="ADAL" clId="{0D906510-B457-4F9E-866C-EBACEE5DAFFA}" dt="2024-11-18T03:22:46.735" v="3" actId="1076"/>
          <ac:spMkLst>
            <pc:docMk/>
            <pc:sldMk cId="2765888256" sldId="256"/>
            <ac:spMk id="15" creationId="{68D708E5-3B26-431F-2378-490E02C3D8A4}"/>
          </ac:spMkLst>
        </pc:spChg>
        <pc:spChg chg="mod">
          <ac:chgData name="Joseph Lopez" userId="818cfe1f-6a1e-42cd-8a99-5cf9c8e4b22e" providerId="ADAL" clId="{0D906510-B457-4F9E-866C-EBACEE5DAFFA}" dt="2024-11-18T03:22:52.573" v="4" actId="1076"/>
          <ac:spMkLst>
            <pc:docMk/>
            <pc:sldMk cId="2765888256" sldId="256"/>
            <ac:spMk id="16" creationId="{59AB3DAE-5651-40E2-D3B2-1112E1042A77}"/>
          </ac:spMkLst>
        </pc:spChg>
        <pc:spChg chg="add del mod">
          <ac:chgData name="Joseph Lopez" userId="818cfe1f-6a1e-42cd-8a99-5cf9c8e4b22e" providerId="ADAL" clId="{0D906510-B457-4F9E-866C-EBACEE5DAFFA}" dt="2024-11-18T05:58:19.418" v="308" actId="14100"/>
          <ac:spMkLst>
            <pc:docMk/>
            <pc:sldMk cId="2765888256" sldId="256"/>
            <ac:spMk id="26" creationId="{9455778B-2A91-4EFD-A66F-C9F5CB54AA17}"/>
          </ac:spMkLst>
        </pc:spChg>
        <pc:spChg chg="mod">
          <ac:chgData name="Joseph Lopez" userId="818cfe1f-6a1e-42cd-8a99-5cf9c8e4b22e" providerId="ADAL" clId="{0D906510-B457-4F9E-866C-EBACEE5DAFFA}" dt="2024-11-18T05:58:16.885" v="307" actId="1076"/>
          <ac:spMkLst>
            <pc:docMk/>
            <pc:sldMk cId="2765888256" sldId="256"/>
            <ac:spMk id="27" creationId="{DDD75E56-4932-49EE-9FB9-166E28AC6FFF}"/>
          </ac:spMkLst>
        </pc:spChg>
        <pc:spChg chg="mod">
          <ac:chgData name="Joseph Lopez" userId="818cfe1f-6a1e-42cd-8a99-5cf9c8e4b22e" providerId="ADAL" clId="{0D906510-B457-4F9E-866C-EBACEE5DAFFA}" dt="2024-11-18T03:23:07.398" v="7" actId="255"/>
          <ac:spMkLst>
            <pc:docMk/>
            <pc:sldMk cId="2765888256" sldId="256"/>
            <ac:spMk id="29" creationId="{CFEB8CDB-2F46-5847-BD01-970E8AC7FF18}"/>
          </ac:spMkLst>
        </pc:spChg>
        <pc:spChg chg="mod">
          <ac:chgData name="Joseph Lopez" userId="818cfe1f-6a1e-42cd-8a99-5cf9c8e4b22e" providerId="ADAL" clId="{0D906510-B457-4F9E-866C-EBACEE5DAFFA}" dt="2024-11-18T03:23:18.541" v="9" actId="14100"/>
          <ac:spMkLst>
            <pc:docMk/>
            <pc:sldMk cId="2765888256" sldId="256"/>
            <ac:spMk id="33" creationId="{77CFE7F5-BDF6-FC43-A324-CCE525A0F54E}"/>
          </ac:spMkLst>
        </pc:spChg>
        <pc:graphicFrameChg chg="add del mod">
          <ac:chgData name="Joseph Lopez" userId="818cfe1f-6a1e-42cd-8a99-5cf9c8e4b22e" providerId="ADAL" clId="{0D906510-B457-4F9E-866C-EBACEE5DAFFA}" dt="2024-11-18T05:45:54.556" v="182" actId="3680"/>
          <ac:graphicFrameMkLst>
            <pc:docMk/>
            <pc:sldMk cId="2765888256" sldId="256"/>
            <ac:graphicFrameMk id="20" creationId="{2F0B3B6B-C1E5-2993-E17C-560BA5A6FC8B}"/>
          </ac:graphicFrameMkLst>
        </pc:graphicFrameChg>
        <pc:picChg chg="mod">
          <ac:chgData name="Joseph Lopez" userId="818cfe1f-6a1e-42cd-8a99-5cf9c8e4b22e" providerId="ADAL" clId="{0D906510-B457-4F9E-866C-EBACEE5DAFFA}" dt="2024-11-18T03:22:40.353" v="1" actId="1076"/>
          <ac:picMkLst>
            <pc:docMk/>
            <pc:sldMk cId="2765888256" sldId="256"/>
            <ac:picMk id="3" creationId="{ED0D0C7A-A6D9-DB6F-FB00-45D30FB105A8}"/>
          </ac:picMkLst>
        </pc:picChg>
        <pc:picChg chg="add mod">
          <ac:chgData name="Joseph Lopez" userId="818cfe1f-6a1e-42cd-8a99-5cf9c8e4b22e" providerId="ADAL" clId="{0D906510-B457-4F9E-866C-EBACEE5DAFFA}" dt="2024-11-18T03:37:25.887" v="19" actId="1076"/>
          <ac:picMkLst>
            <pc:docMk/>
            <pc:sldMk cId="2765888256" sldId="256"/>
            <ac:picMk id="8" creationId="{056CE58C-2016-9FDC-B8E2-605874DD835C}"/>
          </ac:picMkLst>
        </pc:picChg>
        <pc:picChg chg="add mod">
          <ac:chgData name="Joseph Lopez" userId="818cfe1f-6a1e-42cd-8a99-5cf9c8e4b22e" providerId="ADAL" clId="{0D906510-B457-4F9E-866C-EBACEE5DAFFA}" dt="2024-11-18T03:37:20.193" v="18" actId="1076"/>
          <ac:picMkLst>
            <pc:docMk/>
            <pc:sldMk cId="2765888256" sldId="256"/>
            <ac:picMk id="11" creationId="{8A5548E3-AAEC-16AA-7CF2-9567B7BBF037}"/>
          </ac:picMkLst>
        </pc:picChg>
        <pc:picChg chg="mod">
          <ac:chgData name="Joseph Lopez" userId="818cfe1f-6a1e-42cd-8a99-5cf9c8e4b22e" providerId="ADAL" clId="{0D906510-B457-4F9E-866C-EBACEE5DAFFA}" dt="2024-11-18T03:22:43.436" v="2" actId="1076"/>
          <ac:picMkLst>
            <pc:docMk/>
            <pc:sldMk cId="2765888256" sldId="256"/>
            <ac:picMk id="12" creationId="{188255E9-7783-C02E-CC8C-5476F5E32690}"/>
          </ac:picMkLst>
        </pc:picChg>
        <pc:picChg chg="add del mod">
          <ac:chgData name="Joseph Lopez" userId="818cfe1f-6a1e-42cd-8a99-5cf9c8e4b22e" providerId="ADAL" clId="{0D906510-B457-4F9E-866C-EBACEE5DAFFA}" dt="2024-11-18T05:55:12.701" v="289" actId="21"/>
          <ac:picMkLst>
            <pc:docMk/>
            <pc:sldMk cId="2765888256" sldId="256"/>
            <ac:picMk id="22" creationId="{ADF08D93-6D76-7B7C-47F6-A31ED324AE16}"/>
          </ac:picMkLst>
        </pc:picChg>
        <pc:picChg chg="add del mod">
          <ac:chgData name="Joseph Lopez" userId="818cfe1f-6a1e-42cd-8a99-5cf9c8e4b22e" providerId="ADAL" clId="{0D906510-B457-4F9E-866C-EBACEE5DAFFA}" dt="2024-11-18T05:56:45.497" v="304" actId="21"/>
          <ac:picMkLst>
            <pc:docMk/>
            <pc:sldMk cId="2765888256" sldId="256"/>
            <ac:picMk id="23" creationId="{A2D78D09-45A0-53E0-F32A-806C588998DA}"/>
          </ac:picMkLst>
        </pc:picChg>
        <pc:picChg chg="add mod">
          <ac:chgData name="Joseph Lopez" userId="818cfe1f-6a1e-42cd-8a99-5cf9c8e4b22e" providerId="ADAL" clId="{0D906510-B457-4F9E-866C-EBACEE5DAFFA}" dt="2024-11-18T05:59:23.878" v="314" actId="14100"/>
          <ac:picMkLst>
            <pc:docMk/>
            <pc:sldMk cId="2765888256" sldId="256"/>
            <ac:picMk id="25" creationId="{35FBD3CA-6547-7909-BDD1-E5E9E793DC81}"/>
          </ac:picMkLst>
        </pc:picChg>
      </pc:sldChg>
      <pc:sldChg chg="addSp modSp new add del mod">
        <pc:chgData name="Joseph Lopez" userId="818cfe1f-6a1e-42cd-8a99-5cf9c8e4b22e" providerId="ADAL" clId="{0D906510-B457-4F9E-866C-EBACEE5DAFFA}" dt="2024-11-18T05:59:34.861" v="315" actId="2696"/>
        <pc:sldMkLst>
          <pc:docMk/>
          <pc:sldMk cId="2827534121" sldId="257"/>
        </pc:sldMkLst>
        <pc:graphicFrameChg chg="add mod modGraphic">
          <ac:chgData name="Joseph Lopez" userId="818cfe1f-6a1e-42cd-8a99-5cf9c8e4b22e" providerId="ADAL" clId="{0D906510-B457-4F9E-866C-EBACEE5DAFFA}" dt="2024-11-18T05:58:06.899" v="306" actId="14100"/>
          <ac:graphicFrameMkLst>
            <pc:docMk/>
            <pc:sldMk cId="2827534121" sldId="257"/>
            <ac:graphicFrameMk id="2" creationId="{4C5CB763-FD74-E768-5F6F-2E751EEE0C4F}"/>
          </ac:graphicFrameMkLst>
        </pc:graphicFrameChg>
        <pc:picChg chg="add mod">
          <ac:chgData name="Joseph Lopez" userId="818cfe1f-6a1e-42cd-8a99-5cf9c8e4b22e" providerId="ADAL" clId="{0D906510-B457-4F9E-866C-EBACEE5DAFFA}" dt="2024-11-18T05:58:50.327" v="310" actId="14100"/>
          <ac:picMkLst>
            <pc:docMk/>
            <pc:sldMk cId="2827534121" sldId="257"/>
            <ac:picMk id="3" creationId="{956166C8-7EC1-83FD-A07C-9F8A3C26EB56}"/>
          </ac:picMkLst>
        </pc:picChg>
      </pc:sldChg>
    </pc:docChg>
  </pc:docChgLst>
  <pc:docChgLst>
    <pc:chgData name="Jared joseph Hemauer" userId="ffb2b872-9b90-49fc-8b0c-309768da8d99" providerId="ADAL" clId="{047A7EAF-4859-4621-AFD8-48B9BB431CC5}"/>
    <pc:docChg chg="undo custSel modSld">
      <pc:chgData name="Jared joseph Hemauer" userId="ffb2b872-9b90-49fc-8b0c-309768da8d99" providerId="ADAL" clId="{047A7EAF-4859-4621-AFD8-48B9BB431CC5}" dt="2024-11-18T03:06:45.599" v="12" actId="1076"/>
      <pc:docMkLst>
        <pc:docMk/>
      </pc:docMkLst>
      <pc:sldChg chg="addSp modSp mod">
        <pc:chgData name="Jared joseph Hemauer" userId="ffb2b872-9b90-49fc-8b0c-309768da8d99" providerId="ADAL" clId="{047A7EAF-4859-4621-AFD8-48B9BB431CC5}" dt="2024-11-18T03:06:45.599" v="12" actId="1076"/>
        <pc:sldMkLst>
          <pc:docMk/>
          <pc:sldMk cId="2765888256" sldId="256"/>
        </pc:sldMkLst>
        <pc:spChg chg="mod">
          <ac:chgData name="Jared joseph Hemauer" userId="ffb2b872-9b90-49fc-8b0c-309768da8d99" providerId="ADAL" clId="{047A7EAF-4859-4621-AFD8-48B9BB431CC5}" dt="2024-11-18T03:04:08.707" v="2" actId="20577"/>
          <ac:spMkLst>
            <pc:docMk/>
            <pc:sldMk cId="2765888256" sldId="256"/>
            <ac:spMk id="9" creationId="{199CE728-D159-834E-9FC9-F62FBD3B6DFE}"/>
          </ac:spMkLst>
        </pc:spChg>
        <pc:spChg chg="mod">
          <ac:chgData name="Jared joseph Hemauer" userId="ffb2b872-9b90-49fc-8b0c-309768da8d99" providerId="ADAL" clId="{047A7EAF-4859-4621-AFD8-48B9BB431CC5}" dt="2024-11-18T03:03:57.839" v="0" actId="1076"/>
          <ac:spMkLst>
            <pc:docMk/>
            <pc:sldMk cId="2765888256" sldId="256"/>
            <ac:spMk id="10" creationId="{C3863D5C-B706-1A48-8A0A-585D2FB84CE3}"/>
          </ac:spMkLst>
        </pc:spChg>
        <pc:picChg chg="mod">
          <ac:chgData name="Jared joseph Hemauer" userId="ffb2b872-9b90-49fc-8b0c-309768da8d99" providerId="ADAL" clId="{047A7EAF-4859-4621-AFD8-48B9BB431CC5}" dt="2024-11-18T03:06:45.599" v="12" actId="1076"/>
          <ac:picMkLst>
            <pc:docMk/>
            <pc:sldMk cId="2765888256" sldId="256"/>
            <ac:picMk id="3" creationId="{ED0D0C7A-A6D9-DB6F-FB00-45D30FB105A8}"/>
          </ac:picMkLst>
        </pc:picChg>
        <pc:picChg chg="add mod modCrop">
          <ac:chgData name="Jared joseph Hemauer" userId="ffb2b872-9b90-49fc-8b0c-309768da8d99" providerId="ADAL" clId="{047A7EAF-4859-4621-AFD8-48B9BB431CC5}" dt="2024-11-18T03:04:44.468" v="10" actId="14100"/>
          <ac:picMkLst>
            <pc:docMk/>
            <pc:sldMk cId="2765888256" sldId="256"/>
            <ac:picMk id="5" creationId="{B78DC0C1-09AB-0D3D-9A95-4BBA49D02F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11/17/2024</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45/3593229" TargetMode="External"/><Relationship Id="rId13" Type="http://schemas.openxmlformats.org/officeDocument/2006/relationships/image" Target="../media/image5.jpeg"/><Relationship Id="rId3" Type="http://schemas.openxmlformats.org/officeDocument/2006/relationships/hyperlink" Target="https://www.ingentaconnect.com/content/ben/nbe/2016/00000004/00000001/art00006" TargetMode="External"/><Relationship Id="rId7" Type="http://schemas.openxmlformats.org/officeDocument/2006/relationships/hyperlink" Target="https://doi.org/10.1145/3530820" TargetMode="External"/><Relationship Id="rId12" Type="http://schemas.openxmlformats.org/officeDocument/2006/relationships/image" Target="../media/image4.jpe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doi.org/10.1145/3127874" TargetMode="External"/><Relationship Id="rId11" Type="http://schemas.openxmlformats.org/officeDocument/2006/relationships/image" Target="../media/image3.png"/><Relationship Id="rId5" Type="http://schemas.openxmlformats.org/officeDocument/2006/relationships/hyperlink" Target="https://doi.org/10.1145/2968219.2972718" TargetMode="Externa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hyperlink" Target="https://doi.org/10.4108/icst.pervasivehealth.2014.255331" TargetMode="External"/><Relationship Id="rId9" Type="http://schemas.openxmlformats.org/officeDocument/2006/relationships/hyperlink" Target="https://doi.org/10.1145/3388831.3388856"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5740433" y="737916"/>
            <a:ext cx="33432496" cy="1446550"/>
          </a:xfrm>
          <a:prstGeom prst="rect">
            <a:avLst/>
          </a:prstGeom>
          <a:noFill/>
        </p:spPr>
        <p:txBody>
          <a:bodyPr wrap="square" rtlCol="0">
            <a:spAutoFit/>
          </a:bodyPr>
          <a:lstStyle/>
          <a:p>
            <a:r>
              <a:rPr lang="en-US" sz="8800" b="1">
                <a:solidFill>
                  <a:schemeClr val="bg1"/>
                </a:solidFill>
                <a:latin typeface="Arial" panose="020B0604020202020204" pitchFamily="34" charset="0"/>
                <a:ea typeface="Oswald"/>
                <a:cs typeface="Arial" panose="020B0604020202020204" pitchFamily="34" charset="0"/>
                <a:sym typeface="Oswald"/>
              </a:rPr>
              <a:t>Robotic at home physical therapy for stroke patients</a:t>
            </a:r>
          </a:p>
        </p:txBody>
      </p:sp>
      <p:sp>
        <p:nvSpPr>
          <p:cNvPr id="33" name="Shape 68">
            <a:extLst>
              <a:ext uri="{FF2B5EF4-FFF2-40B4-BE49-F238E27FC236}">
                <a16:creationId xmlns:a16="http://schemas.microsoft.com/office/drawing/2014/main" id="{77CFE7F5-BDF6-FC43-A324-CCE525A0F54E}"/>
              </a:ext>
            </a:extLst>
          </p:cNvPr>
          <p:cNvSpPr txBox="1"/>
          <p:nvPr/>
        </p:nvSpPr>
        <p:spPr>
          <a:xfrm>
            <a:off x="10557253" y="13834620"/>
            <a:ext cx="14094968" cy="16401540"/>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endParaRPr sz="320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302315" y="3069415"/>
            <a:ext cx="33432496" cy="1754326"/>
          </a:xfrm>
          <a:prstGeom prst="rect">
            <a:avLst/>
          </a:prstGeom>
          <a:noFill/>
        </p:spPr>
        <p:txBody>
          <a:bodyPr wrap="square" rtlCol="0">
            <a:spAutoFit/>
          </a:bodyPr>
          <a:lstStyle/>
          <a:p>
            <a:r>
              <a:rPr lang="en-US" sz="5400" err="1">
                <a:solidFill>
                  <a:srgbClr val="FBCE20"/>
                </a:solidFill>
                <a:latin typeface="Arial" panose="020B0604020202020204" pitchFamily="34" charset="0"/>
                <a:cs typeface="Arial" panose="020B0604020202020204" pitchFamily="34" charset="0"/>
              </a:rPr>
              <a:t>Sanghi</a:t>
            </a:r>
            <a:r>
              <a:rPr lang="en-US" sz="5400">
                <a:solidFill>
                  <a:srgbClr val="FBCE20"/>
                </a:solidFill>
                <a:latin typeface="Arial" panose="020B0604020202020204" pitchFamily="34" charset="0"/>
                <a:cs typeface="Arial" panose="020B0604020202020204" pitchFamily="34" charset="0"/>
              </a:rPr>
              <a:t> College of Engineering, Northern Arizona University, </a:t>
            </a:r>
          </a:p>
          <a:p>
            <a:r>
              <a:rPr lang="en-US" sz="5400">
                <a:solidFill>
                  <a:srgbClr val="FBCE20"/>
                </a:solidFill>
                <a:latin typeface="Arial" panose="020B0604020202020204" pitchFamily="34" charset="0"/>
                <a:cs typeface="Arial" panose="020B0604020202020204" pitchFamily="34" charset="0"/>
              </a:rPr>
              <a:t>Flagstaff, AZ 86011</a:t>
            </a:r>
            <a:endParaRPr lang="en-US" sz="540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6302315" y="2076472"/>
            <a:ext cx="33432496" cy="923330"/>
          </a:xfrm>
          <a:prstGeom prst="rect">
            <a:avLst/>
          </a:prstGeom>
          <a:noFill/>
        </p:spPr>
        <p:txBody>
          <a:bodyPr wrap="square" rtlCol="0">
            <a:spAutoFit/>
          </a:bodyPr>
          <a:lstStyle/>
          <a:p>
            <a:r>
              <a:rPr lang="en-US" sz="5400">
                <a:solidFill>
                  <a:srgbClr val="FBCE20"/>
                </a:solidFill>
                <a:latin typeface="Arial" panose="020B0604020202020204" pitchFamily="34" charset="0"/>
                <a:ea typeface="Droid Serif"/>
                <a:cs typeface="Arial" panose="020B0604020202020204" pitchFamily="34" charset="0"/>
                <a:sym typeface="Droid Serif"/>
              </a:rPr>
              <a:t>Joseph Lopez, Jared </a:t>
            </a:r>
            <a:r>
              <a:rPr lang="en-US" sz="5400" err="1">
                <a:solidFill>
                  <a:srgbClr val="FBCE20"/>
                </a:solidFill>
                <a:latin typeface="Arial" panose="020B0604020202020204" pitchFamily="34" charset="0"/>
                <a:ea typeface="Droid Serif"/>
                <a:cs typeface="Arial" panose="020B0604020202020204" pitchFamily="34" charset="0"/>
                <a:sym typeface="Droid Serif"/>
              </a:rPr>
              <a:t>Hemauer</a:t>
            </a:r>
            <a:r>
              <a:rPr lang="en-US" sz="5400">
                <a:solidFill>
                  <a:srgbClr val="FBCE20"/>
                </a:solidFill>
                <a:latin typeface="Arial" panose="020B0604020202020204" pitchFamily="34" charset="0"/>
                <a:ea typeface="Droid Serif"/>
                <a:cs typeface="Arial" panose="020B0604020202020204" pitchFamily="34" charset="0"/>
                <a:sym typeface="Droid Serif"/>
              </a:rPr>
              <a:t>, Rylee Horney, Keenan </a:t>
            </a:r>
            <a:r>
              <a:rPr lang="en-US" sz="5400" err="1">
                <a:solidFill>
                  <a:srgbClr val="FBCE20"/>
                </a:solidFill>
                <a:latin typeface="Arial" panose="020B0604020202020204" pitchFamily="34" charset="0"/>
                <a:ea typeface="Droid Serif"/>
                <a:cs typeface="Arial" panose="020B0604020202020204" pitchFamily="34" charset="0"/>
                <a:sym typeface="Droid Serif"/>
              </a:rPr>
              <a:t>Keams</a:t>
            </a:r>
            <a:endParaRPr lang="en-US" sz="540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8" name="Shape 68">
            <a:extLst>
              <a:ext uri="{FF2B5EF4-FFF2-40B4-BE49-F238E27FC236}">
                <a16:creationId xmlns:a16="http://schemas.microsoft.com/office/drawing/2014/main" id="{3463F1F6-E810-8942-8242-8AB925924B63}"/>
              </a:ext>
            </a:extLst>
          </p:cNvPr>
          <p:cNvSpPr txBox="1"/>
          <p:nvPr/>
        </p:nvSpPr>
        <p:spPr>
          <a:xfrm>
            <a:off x="983772" y="7704700"/>
            <a:ext cx="9157122" cy="9516499"/>
          </a:xfrm>
          <a:prstGeom prst="rect">
            <a:avLst/>
          </a:prstGeom>
          <a:solidFill>
            <a:schemeClr val="bg1"/>
          </a:solidFill>
          <a:ln>
            <a:noFill/>
          </a:ln>
        </p:spPr>
        <p:txBody>
          <a:bodyPr spcFirstLastPara="1" wrap="square" lIns="83806" tIns="83806" rIns="83806" bIns="83806" anchor="t" anchorCtr="0">
            <a:noAutofit/>
          </a:bodyPr>
          <a:lstStyle/>
          <a:p>
            <a:pPr marL="0" marR="0">
              <a:lnSpc>
                <a:spcPct val="115000"/>
              </a:lnSpc>
              <a:spcBef>
                <a:spcPts val="0"/>
              </a:spcBef>
              <a:spcAft>
                <a:spcPts val="800"/>
              </a:spcAft>
            </a:pPr>
            <a:r>
              <a:rPr lang="en-US" sz="2450" kern="100" dirty="0">
                <a:effectLst/>
                <a:latin typeface="Roboto" panose="02000000000000000000" pitchFamily="2" charset="0"/>
                <a:ea typeface="Roboto" panose="02000000000000000000" pitchFamily="2" charset="0"/>
                <a:cs typeface="Roboto" panose="02000000000000000000" pitchFamily="2" charset="0"/>
              </a:rPr>
              <a:t>Human-Assisted Motorized Stroke Therapy Enabler and Rehabilitation robot also known as HAMSTER. The goal of the project was to give stroke patients worldwide access to less expensive at-home physical treatment. The problem with current stroke recovery procedures is that they are very costly and require highly specialized equipment that is only available at physical therapy offices. Many patients are unable to pay for the care or frequently are unable to visit the office because of their condition. The team's primary strategy for resolving this issue was to build a force-sensitive robot that the patient could keep at home. This robot's goal is to provide the patient resistance training in the hopes that they will eventually restore the muscle in the affected areas. The project's result is a robot that runs on a Raspberry Pi and makes use of three motors and omnidirectional wheels to accomplish the objectives. In addition, the team set out goals to reach certain milestones, these included the robot being able to move at 1 m/s and output a force of 10 Newtons. This method is expected to provide a force-controllable robot that can move in any two-dimensional direction to assist patients. The project's implications are to hopefully encourage others to provide a physical therapy at-home option for people all around the world. </a:t>
            </a:r>
          </a:p>
        </p:txBody>
      </p:sp>
      <p:sp>
        <p:nvSpPr>
          <p:cNvPr id="17" name="Shape 63">
            <a:extLst>
              <a:ext uri="{FF2B5EF4-FFF2-40B4-BE49-F238E27FC236}">
                <a16:creationId xmlns:a16="http://schemas.microsoft.com/office/drawing/2014/main" id="{D4FA2EE0-800B-4C4F-9CE5-566078DE4E21}"/>
              </a:ext>
            </a:extLst>
          </p:cNvPr>
          <p:cNvSpPr txBox="1"/>
          <p:nvPr/>
        </p:nvSpPr>
        <p:spPr>
          <a:xfrm>
            <a:off x="1022664" y="6671023"/>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Abstract</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rcRect/>
          <a:stretch/>
        </p:blipFill>
        <p:spPr>
          <a:xfrm>
            <a:off x="498789" y="525941"/>
            <a:ext cx="4538487" cy="4325744"/>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0615876" y="660526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Methods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56985" y="1295367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4000" b="1">
                <a:solidFill>
                  <a:srgbClr val="003366"/>
                </a:solidFill>
                <a:latin typeface="Arial" panose="020B0604020202020204" pitchFamily="34" charset="0"/>
                <a:ea typeface="Oswald"/>
                <a:cs typeface="Arial" panose="020B0604020202020204" pitchFamily="34" charset="0"/>
                <a:sym typeface="Oswald"/>
              </a:rPr>
              <a:t>Results</a:t>
            </a:r>
            <a:endParaRPr sz="4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0" name="Shape 68">
            <a:extLst>
              <a:ext uri="{FF2B5EF4-FFF2-40B4-BE49-F238E27FC236}">
                <a16:creationId xmlns:a16="http://schemas.microsoft.com/office/drawing/2014/main" id="{B5EE25DB-2A8F-704E-9FF7-9771B5D83101}"/>
              </a:ext>
            </a:extLst>
          </p:cNvPr>
          <p:cNvSpPr txBox="1"/>
          <p:nvPr/>
        </p:nvSpPr>
        <p:spPr>
          <a:xfrm>
            <a:off x="19497324" y="7961995"/>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10615876" y="7712987"/>
            <a:ext cx="14036345" cy="5393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b="0" i="0">
                <a:solidFill>
                  <a:srgbClr val="202124"/>
                </a:solidFill>
                <a:effectLst/>
                <a:latin typeface="Roboto" panose="02000000000000000000" pitchFamily="2" charset="0"/>
              </a:rPr>
              <a:t>The body is made from filament that was custom modeled and printed for this project to house all the motors and other components. </a:t>
            </a:r>
          </a:p>
          <a:p>
            <a:pPr marL="457200" indent="-457200">
              <a:buFont typeface="Arial" panose="020B0604020202020204" pitchFamily="34" charset="0"/>
              <a:buChar char="•"/>
            </a:pPr>
            <a:r>
              <a:rPr lang="en-US" sz="3200">
                <a:solidFill>
                  <a:srgbClr val="202124"/>
                </a:solidFill>
                <a:latin typeface="Roboto" panose="02000000000000000000" pitchFamily="2" charset="0"/>
              </a:rPr>
              <a:t>The coding language that was utilized was python and the main goal of the code is to provide an easy-to-understand system that asks the user how much force is desired and in what direction. There is also code in place to check the position of the robot itself based off the desired values inputted.</a:t>
            </a:r>
            <a:endParaRPr lang="en-US" sz="3200" b="0" i="0">
              <a:solidFill>
                <a:srgbClr val="202124"/>
              </a:solidFill>
              <a:effectLst/>
              <a:latin typeface="Roboto" panose="02000000000000000000" pitchFamily="2" charset="0"/>
            </a:endParaRPr>
          </a:p>
          <a:p>
            <a:pPr marL="457200" indent="-457200">
              <a:buFont typeface="Arial" panose="020B0604020202020204" pitchFamily="34" charset="0"/>
              <a:buChar char="•"/>
            </a:pPr>
            <a:r>
              <a:rPr lang="en-US" sz="3200">
                <a:solidFill>
                  <a:srgbClr val="202124"/>
                </a:solidFill>
                <a:latin typeface="Roboto" panose="02000000000000000000" pitchFamily="2" charset="0"/>
              </a:rPr>
              <a:t>The robot was tested by attaching spring scales to the robot to verify that the desired force is within the parameters set by the client and by measuring the distance from the starting point to see if the encoders are accurate.  </a:t>
            </a:r>
            <a:endParaRPr lang="en-US" sz="3200" b="0" i="0">
              <a:solidFill>
                <a:srgbClr val="202124"/>
              </a:solidFill>
              <a:effectLst/>
              <a:latin typeface="Roboto" panose="02000000000000000000" pitchFamily="2" charset="0"/>
            </a:endParaRPr>
          </a:p>
        </p:txBody>
      </p:sp>
      <p:sp>
        <p:nvSpPr>
          <p:cNvPr id="46" name="Shape 63">
            <a:extLst>
              <a:ext uri="{FF2B5EF4-FFF2-40B4-BE49-F238E27FC236}">
                <a16:creationId xmlns:a16="http://schemas.microsoft.com/office/drawing/2014/main" id="{98D00785-3B22-8445-BFB6-F2B6486DFEB4}"/>
              </a:ext>
            </a:extLst>
          </p:cNvPr>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Conclusion</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139127" y="7704700"/>
            <a:ext cx="14149593" cy="9516499"/>
          </a:xfrm>
          <a:prstGeom prst="rect">
            <a:avLst/>
          </a:prstGeom>
          <a:solidFill>
            <a:schemeClr val="bg1"/>
          </a:solidFill>
          <a:ln>
            <a:noFill/>
          </a:ln>
        </p:spPr>
        <p:txBody>
          <a:bodyPr spcFirstLastPara="1" wrap="square" lIns="83806" tIns="83806" rIns="83806" bIns="83806" anchor="t" anchorCtr="0">
            <a:no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The HAMSTER project aims to create a portable robotic device to assist in stroke treatment, providing an affordable, effective, and user-friendly solution to physical therapy for stroke patients.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Stroke rehabilitation can be costly and often requires specialized equipment located in physical therapy offices, limiting access for many patients. The HAMSTER device addresses these barriers by offering a portable, at-home therapy solution.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HAMSTER, or Human-Assisted Motorized Stroke Therapy Enabler and Rehabilitation robot, empowers stroke patients with accessible, in-home physical therapy that promotes muscle recovery through resistance training.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a:latin typeface="Roboto" panose="02000000000000000000" pitchFamily="2" charset="0"/>
                <a:ea typeface="Roboto" panose="02000000000000000000" pitchFamily="2" charset="0"/>
                <a:cs typeface="Roboto" panose="02000000000000000000" pitchFamily="2" charset="0"/>
              </a:rPr>
              <a:t>It is commonly accepted</a:t>
            </a:r>
            <a:r>
              <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that effective stroke rehabilitation requires in-person sessions with specialized equipment. However, HAMSTER’s force-sensitive design and use of omnidirectional wheels and motors allow patients to safely perform necessary therapy exercises independently, making it a viable alternative for those who cannot attend traditional sessions.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The success of the HAMSTER project could inspire further innovations in home-based physical therapy solutions, encouraging others to develop affordable and accessible options for patients worldwide</a:t>
            </a:r>
          </a:p>
        </p:txBody>
      </p:sp>
      <p:sp>
        <p:nvSpPr>
          <p:cNvPr id="53" name="Shape 63">
            <a:extLst>
              <a:ext uri="{FF2B5EF4-FFF2-40B4-BE49-F238E27FC236}">
                <a16:creationId xmlns:a16="http://schemas.microsoft.com/office/drawing/2014/main" id="{80C0D93F-5806-C44F-84E4-48D9ACDD1144}"/>
              </a:ext>
            </a:extLst>
          </p:cNvPr>
          <p:cNvSpPr txBox="1"/>
          <p:nvPr/>
        </p:nvSpPr>
        <p:spPr>
          <a:xfrm>
            <a:off x="25139127" y="17443059"/>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231442" y="18476737"/>
            <a:ext cx="14161517" cy="8031183"/>
          </a:xfrm>
          <a:prstGeom prst="rect">
            <a:avLst/>
          </a:prstGeom>
          <a:solidFill>
            <a:schemeClr val="bg1"/>
          </a:solidFill>
          <a:ln>
            <a:noFill/>
          </a:ln>
        </p:spPr>
        <p:txBody>
          <a:bodyPr spcFirstLastPara="1" wrap="square" lIns="83806" tIns="83806" rIns="83806" bIns="83806" anchor="t" anchorCtr="0">
            <a:noAutofit/>
          </a:bodyPr>
          <a:lstStyle/>
          <a:p>
            <a:pPr marL="0" marR="0">
              <a:spcBef>
                <a:spcPts val="0"/>
              </a:spcBef>
              <a:spcAft>
                <a:spcPts val="600"/>
              </a:spcAft>
            </a:pPr>
            <a:r>
              <a:rPr lang="en-US" sz="2150" kern="50">
                <a:solidFill>
                  <a:srgbClr val="000000"/>
                </a:solidFill>
                <a:effectLst/>
                <a:latin typeface="Times New Roman" panose="02020603050405020304" pitchFamily="18" charset="0"/>
                <a:ea typeface="AR PL UMing HK"/>
                <a:cs typeface="Lohit Hindi"/>
              </a:rPr>
              <a:t>[1]J. Brackenridge, L. V. </a:t>
            </a:r>
            <a:r>
              <a:rPr lang="en-US" sz="2150" kern="50" err="1">
                <a:solidFill>
                  <a:srgbClr val="000000"/>
                </a:solidFill>
                <a:effectLst/>
                <a:latin typeface="Times New Roman" panose="02020603050405020304" pitchFamily="18" charset="0"/>
                <a:ea typeface="AR PL UMing HK"/>
                <a:cs typeface="Lohit Hindi"/>
              </a:rPr>
              <a:t>Bradnam</a:t>
            </a:r>
            <a:r>
              <a:rPr lang="en-US" sz="2150" kern="50">
                <a:solidFill>
                  <a:srgbClr val="000000"/>
                </a:solidFill>
                <a:effectLst/>
                <a:latin typeface="Times New Roman" panose="02020603050405020304" pitchFamily="18" charset="0"/>
                <a:ea typeface="AR PL UMing HK"/>
                <a:cs typeface="Lohit Hindi"/>
              </a:rPr>
              <a:t>, S. Lennon, J. J. </a:t>
            </a:r>
            <a:r>
              <a:rPr lang="en-US" sz="2150" kern="50" err="1">
                <a:solidFill>
                  <a:srgbClr val="000000"/>
                </a:solidFill>
                <a:effectLst/>
                <a:latin typeface="Times New Roman" panose="02020603050405020304" pitchFamily="18" charset="0"/>
                <a:ea typeface="AR PL UMing HK"/>
                <a:cs typeface="Lohit Hindi"/>
              </a:rPr>
              <a:t>Costi</a:t>
            </a:r>
            <a:r>
              <a:rPr lang="en-US" sz="2150" kern="50">
                <a:solidFill>
                  <a:srgbClr val="000000"/>
                </a:solidFill>
                <a:effectLst/>
                <a:latin typeface="Times New Roman" panose="02020603050405020304" pitchFamily="18" charset="0"/>
                <a:ea typeface="AR PL UMing HK"/>
                <a:cs typeface="Lohit Hindi"/>
              </a:rPr>
              <a:t>, and D. A. Hobbs, “A Review of Rehabilitation Devices to Promote Upper Limb Function Following Stroke,” </a:t>
            </a:r>
            <a:r>
              <a:rPr lang="en-US" sz="2150" i="1" kern="50">
                <a:solidFill>
                  <a:srgbClr val="000000"/>
                </a:solidFill>
                <a:effectLst/>
                <a:latin typeface="Times New Roman" panose="02020603050405020304" pitchFamily="18" charset="0"/>
                <a:ea typeface="AR PL UMing HK"/>
                <a:cs typeface="Lohit Hindi"/>
              </a:rPr>
              <a:t>Neuroscience and Biomedical Engineering</a:t>
            </a:r>
            <a:r>
              <a:rPr lang="en-US" sz="2150" kern="50">
                <a:solidFill>
                  <a:srgbClr val="000000"/>
                </a:solidFill>
                <a:effectLst/>
                <a:latin typeface="Times New Roman" panose="02020603050405020304" pitchFamily="18" charset="0"/>
                <a:ea typeface="AR PL UMing HK"/>
                <a:cs typeface="Lohit Hindi"/>
              </a:rPr>
              <a:t>, vol. 4, no. 1, pp. 25–42, Mar. 2016, Available: </a:t>
            </a:r>
            <a:r>
              <a:rPr lang="en-US" sz="2150" u="sng" kern="50">
                <a:solidFill>
                  <a:srgbClr val="0000FF"/>
                </a:solidFill>
                <a:effectLst/>
                <a:latin typeface="Times New Roman" panose="02020603050405020304" pitchFamily="18" charset="0"/>
                <a:ea typeface="AR PL UMing HK"/>
                <a:cs typeface="Lohit Hindi"/>
                <a:hlinkClick r:id="rId3"/>
              </a:rPr>
              <a:t>https://www.ingentaconnect.com/content/ben/nbe/2016/00000004/00000001/art00006</a:t>
            </a:r>
            <a:r>
              <a:rPr lang="en-US" sz="2150" kern="50">
                <a:solidFill>
                  <a:srgbClr val="000000"/>
                </a:solidFill>
                <a:effectLst/>
                <a:latin typeface="Times New Roman" panose="02020603050405020304" pitchFamily="18" charset="0"/>
                <a:ea typeface="AR PL UMing HK"/>
                <a:cs typeface="Lohit Hindi"/>
              </a:rPr>
              <a:t> </a:t>
            </a:r>
            <a:endParaRPr lang="en-US" sz="2150" kern="50">
              <a:effectLst/>
              <a:latin typeface="Times New Roman" panose="02020603050405020304" pitchFamily="18" charset="0"/>
              <a:ea typeface="AR PL UMing HK"/>
              <a:cs typeface="Lohit Hindi"/>
            </a:endParaRPr>
          </a:p>
          <a:p>
            <a:pPr marL="0" marR="0">
              <a:spcBef>
                <a:spcPts val="0"/>
              </a:spcBef>
              <a:spcAft>
                <a:spcPts val="600"/>
              </a:spcAft>
            </a:pPr>
            <a:r>
              <a:rPr lang="en-US" sz="2150" kern="50">
                <a:solidFill>
                  <a:srgbClr val="000000"/>
                </a:solidFill>
                <a:effectLst/>
                <a:latin typeface="Times New Roman" panose="02020603050405020304" pitchFamily="18" charset="0"/>
                <a:ea typeface="AR PL UMing HK"/>
                <a:cs typeface="Lohit Hindi"/>
              </a:rPr>
              <a:t>[2]P. Weiss, M. </a:t>
            </a:r>
            <a:r>
              <a:rPr lang="en-US" sz="2150" kern="50" err="1">
                <a:solidFill>
                  <a:srgbClr val="000000"/>
                </a:solidFill>
                <a:effectLst/>
                <a:latin typeface="Times New Roman" panose="02020603050405020304" pitchFamily="18" charset="0"/>
                <a:ea typeface="AR PL UMing HK"/>
                <a:cs typeface="Lohit Hindi"/>
              </a:rPr>
              <a:t>Heldmann</a:t>
            </a:r>
            <a:r>
              <a:rPr lang="en-US" sz="2150" kern="50">
                <a:solidFill>
                  <a:srgbClr val="000000"/>
                </a:solidFill>
                <a:effectLst/>
                <a:latin typeface="Times New Roman" panose="02020603050405020304" pitchFamily="18" charset="0"/>
                <a:ea typeface="AR PL UMing HK"/>
                <a:cs typeface="Lohit Hindi"/>
              </a:rPr>
              <a:t>, A. </a:t>
            </a:r>
            <a:r>
              <a:rPr lang="en-US" sz="2150" kern="50" err="1">
                <a:solidFill>
                  <a:srgbClr val="000000"/>
                </a:solidFill>
                <a:effectLst/>
                <a:latin typeface="Times New Roman" panose="02020603050405020304" pitchFamily="18" charset="0"/>
                <a:ea typeface="AR PL UMing HK"/>
                <a:cs typeface="Lohit Hindi"/>
              </a:rPr>
              <a:t>Gabrecht</a:t>
            </a:r>
            <a:r>
              <a:rPr lang="en-US" sz="2150" kern="50">
                <a:solidFill>
                  <a:srgbClr val="000000"/>
                </a:solidFill>
                <a:effectLst/>
                <a:latin typeface="Times New Roman" panose="02020603050405020304" pitchFamily="18" charset="0"/>
                <a:ea typeface="AR PL UMing HK"/>
                <a:cs typeface="Lohit Hindi"/>
              </a:rPr>
              <a:t>, Achim </a:t>
            </a:r>
            <a:r>
              <a:rPr lang="en-US" sz="2150" kern="50" err="1">
                <a:solidFill>
                  <a:srgbClr val="000000"/>
                </a:solidFill>
                <a:effectLst/>
                <a:latin typeface="Times New Roman" panose="02020603050405020304" pitchFamily="18" charset="0"/>
                <a:ea typeface="AR PL UMing HK"/>
                <a:cs typeface="Lohit Hindi"/>
              </a:rPr>
              <a:t>Schweikard</a:t>
            </a:r>
            <a:r>
              <a:rPr lang="en-US" sz="2150" kern="50">
                <a:solidFill>
                  <a:srgbClr val="000000"/>
                </a:solidFill>
                <a:effectLst/>
                <a:latin typeface="Times New Roman" panose="02020603050405020304" pitchFamily="18" charset="0"/>
                <a:ea typeface="AR PL UMing HK"/>
                <a:cs typeface="Lohit Hindi"/>
              </a:rPr>
              <a:t>, T. M. </a:t>
            </a:r>
            <a:r>
              <a:rPr lang="en-US" sz="2150" kern="50" err="1">
                <a:solidFill>
                  <a:srgbClr val="000000"/>
                </a:solidFill>
                <a:effectLst/>
                <a:latin typeface="Times New Roman" panose="02020603050405020304" pitchFamily="18" charset="0"/>
                <a:ea typeface="AR PL UMing HK"/>
                <a:cs typeface="Lohit Hindi"/>
              </a:rPr>
              <a:t>Münte</a:t>
            </a:r>
            <a:r>
              <a:rPr lang="en-US" sz="2150" kern="50">
                <a:solidFill>
                  <a:srgbClr val="000000"/>
                </a:solidFill>
                <a:effectLst/>
                <a:latin typeface="Times New Roman" panose="02020603050405020304" pitchFamily="18" charset="0"/>
                <a:ea typeface="AR PL UMing HK"/>
                <a:cs typeface="Lohit Hindi"/>
              </a:rPr>
              <a:t>, and E. </a:t>
            </a:r>
            <a:r>
              <a:rPr lang="en-US" sz="2150" kern="50" err="1">
                <a:solidFill>
                  <a:srgbClr val="000000"/>
                </a:solidFill>
                <a:effectLst/>
                <a:latin typeface="Times New Roman" panose="02020603050405020304" pitchFamily="18" charset="0"/>
                <a:ea typeface="AR PL UMing HK"/>
                <a:cs typeface="Lohit Hindi"/>
              </a:rPr>
              <a:t>Maehle</a:t>
            </a:r>
            <a:r>
              <a:rPr lang="en-US" sz="2150" kern="50">
                <a:solidFill>
                  <a:srgbClr val="000000"/>
                </a:solidFill>
                <a:effectLst/>
                <a:latin typeface="Times New Roman" panose="02020603050405020304" pitchFamily="18" charset="0"/>
                <a:ea typeface="AR PL UMing HK"/>
                <a:cs typeface="Lohit Hindi"/>
              </a:rPr>
              <a:t>, “A Low Cost Tele-Rehabilitation Device for Training of Wrist and Finger Functions After Stroke,” </a:t>
            </a:r>
            <a:r>
              <a:rPr lang="en-US" sz="2150" i="1" kern="50">
                <a:solidFill>
                  <a:srgbClr val="000000"/>
                </a:solidFill>
                <a:effectLst/>
                <a:latin typeface="Times New Roman" panose="02020603050405020304" pitchFamily="18" charset="0"/>
                <a:ea typeface="AR PL UMing HK"/>
                <a:cs typeface="Lohit Hindi"/>
              </a:rPr>
              <a:t>A low cost tele-rehabilitation device for training of wrist and finger functions after stroke</a:t>
            </a:r>
            <a:r>
              <a:rPr lang="en-US" sz="2150" kern="50">
                <a:solidFill>
                  <a:srgbClr val="000000"/>
                </a:solidFill>
                <a:effectLst/>
                <a:latin typeface="Times New Roman" panose="02020603050405020304" pitchFamily="18" charset="0"/>
                <a:ea typeface="AR PL UMing HK"/>
                <a:cs typeface="Lohit Hindi"/>
              </a:rPr>
              <a:t>, Jan. 2014, </a:t>
            </a:r>
            <a:r>
              <a:rPr lang="en-US" sz="2150" kern="50" err="1">
                <a:solidFill>
                  <a:srgbClr val="000000"/>
                </a:solidFill>
                <a:effectLst/>
                <a:latin typeface="Times New Roman" panose="02020603050405020304" pitchFamily="18" charset="0"/>
                <a:ea typeface="AR PL UMing HK"/>
                <a:cs typeface="Lohit Hindi"/>
              </a:rPr>
              <a:t>doi</a:t>
            </a:r>
            <a:r>
              <a:rPr lang="en-US" sz="2150" kern="50">
                <a:solidFill>
                  <a:srgbClr val="000000"/>
                </a:solidFill>
                <a:effectLst/>
                <a:latin typeface="Times New Roman" panose="02020603050405020304" pitchFamily="18" charset="0"/>
                <a:ea typeface="AR PL UMing HK"/>
                <a:cs typeface="Lohit Hindi"/>
              </a:rPr>
              <a:t>: </a:t>
            </a:r>
            <a:r>
              <a:rPr lang="en-US" sz="2150" u="sng" kern="50">
                <a:solidFill>
                  <a:srgbClr val="000000"/>
                </a:solidFill>
                <a:effectLst/>
                <a:latin typeface="Times New Roman" panose="02020603050405020304" pitchFamily="18" charset="0"/>
                <a:ea typeface="AR PL UMing HK"/>
                <a:cs typeface="Lohit Hindi"/>
                <a:hlinkClick r:id="rId4"/>
              </a:rPr>
              <a:t>https://doi.org/10.4108/icst.pervasivehealth.2014.255331</a:t>
            </a:r>
            <a:r>
              <a:rPr lang="en-US" sz="2150" kern="50">
                <a:solidFill>
                  <a:srgbClr val="000000"/>
                </a:solidFill>
                <a:effectLst/>
                <a:latin typeface="Times New Roman" panose="02020603050405020304" pitchFamily="18" charset="0"/>
                <a:ea typeface="AR PL UMing HK"/>
                <a:cs typeface="Lohit Hindi"/>
              </a:rPr>
              <a:t>. </a:t>
            </a:r>
            <a:endParaRPr lang="en-US" sz="2150" kern="50">
              <a:effectLst/>
              <a:latin typeface="Times New Roman" panose="02020603050405020304" pitchFamily="18" charset="0"/>
              <a:ea typeface="AR PL UMing HK"/>
              <a:cs typeface="Lohit Hindi"/>
            </a:endParaRPr>
          </a:p>
          <a:p>
            <a:pPr marL="0" marR="0" fontAlgn="base">
              <a:spcBef>
                <a:spcPts val="0"/>
              </a:spcBef>
              <a:spcAft>
                <a:spcPts val="0"/>
              </a:spcAft>
            </a:pPr>
            <a:r>
              <a:rPr lang="en-US" sz="2150">
                <a:solidFill>
                  <a:srgbClr val="000000"/>
                </a:solidFill>
                <a:effectLst/>
                <a:latin typeface="Times New Roman" panose="02020603050405020304" pitchFamily="18" charset="0"/>
                <a:ea typeface="Times New Roman" panose="02020603050405020304" pitchFamily="18" charset="0"/>
              </a:rPr>
              <a:t>[3]T. Georgiou, S. Holland, and Janet, “Wearable haptic devices for post-stroke gait rehabilitation,” </a:t>
            </a:r>
            <a:r>
              <a:rPr lang="en-US" sz="2150" i="1">
                <a:solidFill>
                  <a:srgbClr val="000000"/>
                </a:solidFill>
                <a:effectLst/>
                <a:latin typeface="Times New Roman" panose="02020603050405020304" pitchFamily="18" charset="0"/>
                <a:ea typeface="Times New Roman" panose="02020603050405020304" pitchFamily="18" charset="0"/>
              </a:rPr>
              <a:t>Open Research Online (The Open University)</a:t>
            </a:r>
            <a:r>
              <a:rPr lang="en-US" sz="2150">
                <a:solidFill>
                  <a:srgbClr val="000000"/>
                </a:solidFill>
                <a:effectLst/>
                <a:latin typeface="Times New Roman" panose="02020603050405020304" pitchFamily="18" charset="0"/>
                <a:ea typeface="Times New Roman" panose="02020603050405020304" pitchFamily="18" charset="0"/>
              </a:rPr>
              <a:t>, Sep. 2016, </a:t>
            </a:r>
            <a:r>
              <a:rPr lang="en-US" sz="2150" err="1">
                <a:solidFill>
                  <a:srgbClr val="000000"/>
                </a:solidFill>
                <a:effectLst/>
                <a:latin typeface="Times New Roman" panose="02020603050405020304" pitchFamily="18" charset="0"/>
                <a:ea typeface="Times New Roman" panose="02020603050405020304" pitchFamily="18" charset="0"/>
              </a:rPr>
              <a:t>doi</a:t>
            </a:r>
            <a:r>
              <a:rPr lang="en-US" sz="2150">
                <a:solidFill>
                  <a:srgbClr val="000000"/>
                </a:solidFill>
                <a:effectLst/>
                <a:latin typeface="Times New Roman" panose="02020603050405020304" pitchFamily="18" charset="0"/>
                <a:ea typeface="Times New Roman" panose="02020603050405020304" pitchFamily="18" charset="0"/>
              </a:rPr>
              <a:t>: </a:t>
            </a:r>
            <a:r>
              <a:rPr lang="en-US" sz="2150" u="sng">
                <a:solidFill>
                  <a:srgbClr val="000000"/>
                </a:solidFill>
                <a:effectLst/>
                <a:latin typeface="Times New Roman" panose="02020603050405020304" pitchFamily="18" charset="0"/>
                <a:ea typeface="Times New Roman" panose="02020603050405020304" pitchFamily="18" charset="0"/>
                <a:hlinkClick r:id="rId5"/>
              </a:rPr>
              <a:t>https://doi.org/10.1145/2968219.2972718</a:t>
            </a:r>
            <a:r>
              <a:rPr lang="en-US" sz="2150">
                <a:solidFill>
                  <a:srgbClr val="000000"/>
                </a:solidFill>
                <a:effectLst/>
                <a:latin typeface="Times New Roman" panose="02020603050405020304" pitchFamily="18" charset="0"/>
                <a:ea typeface="Times New Roman" panose="02020603050405020304" pitchFamily="18" charset="0"/>
              </a:rPr>
              <a:t>. </a:t>
            </a:r>
            <a:endParaRPr lang="en-US" sz="215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2150" kern="50">
                <a:solidFill>
                  <a:srgbClr val="000000"/>
                </a:solidFill>
                <a:effectLst/>
                <a:latin typeface="Times New Roman" panose="02020603050405020304" pitchFamily="18" charset="0"/>
                <a:ea typeface="AR PL UMing HK"/>
                <a:cs typeface="Lohit Hindi"/>
              </a:rPr>
              <a:t>[4]L. </a:t>
            </a:r>
            <a:r>
              <a:rPr lang="en-US" sz="2150" kern="50" err="1">
                <a:solidFill>
                  <a:srgbClr val="000000"/>
                </a:solidFill>
                <a:effectLst/>
                <a:latin typeface="Times New Roman" panose="02020603050405020304" pitchFamily="18" charset="0"/>
                <a:ea typeface="AR PL UMing HK"/>
                <a:cs typeface="Lohit Hindi"/>
              </a:rPr>
              <a:t>Riek</a:t>
            </a:r>
            <a:r>
              <a:rPr lang="en-US" sz="2150" kern="50">
                <a:solidFill>
                  <a:srgbClr val="000000"/>
                </a:solidFill>
                <a:effectLst/>
                <a:latin typeface="Times New Roman" panose="02020603050405020304" pitchFamily="18" charset="0"/>
                <a:ea typeface="AR PL UMing HK"/>
                <a:cs typeface="Lohit Hindi"/>
              </a:rPr>
              <a:t>, </a:t>
            </a:r>
            <a:r>
              <a:rPr lang="en-US" sz="2150" i="1" kern="50">
                <a:solidFill>
                  <a:srgbClr val="000000"/>
                </a:solidFill>
                <a:effectLst/>
                <a:latin typeface="Times New Roman" panose="02020603050405020304" pitchFamily="18" charset="0"/>
                <a:ea typeface="AR PL UMing HK"/>
                <a:cs typeface="Lohit Hindi"/>
              </a:rPr>
              <a:t>Healthcare robotics</a:t>
            </a:r>
            <a:r>
              <a:rPr lang="en-US" sz="2150" kern="50">
                <a:solidFill>
                  <a:srgbClr val="000000"/>
                </a:solidFill>
                <a:effectLst/>
                <a:latin typeface="Times New Roman" panose="02020603050405020304" pitchFamily="18" charset="0"/>
                <a:ea typeface="AR PL UMing HK"/>
                <a:cs typeface="Lohit Hindi"/>
              </a:rPr>
              <a:t>, vol. 60, no. 11, Oct. 2017, </a:t>
            </a:r>
            <a:r>
              <a:rPr lang="en-US" sz="2150" kern="50" err="1">
                <a:solidFill>
                  <a:srgbClr val="000000"/>
                </a:solidFill>
                <a:effectLst/>
                <a:latin typeface="Times New Roman" panose="02020603050405020304" pitchFamily="18" charset="0"/>
                <a:ea typeface="AR PL UMing HK"/>
                <a:cs typeface="Lohit Hindi"/>
              </a:rPr>
              <a:t>doi</a:t>
            </a:r>
            <a:r>
              <a:rPr lang="en-US" sz="2150" kern="50">
                <a:solidFill>
                  <a:srgbClr val="000000"/>
                </a:solidFill>
                <a:effectLst/>
                <a:latin typeface="Times New Roman" panose="02020603050405020304" pitchFamily="18" charset="0"/>
                <a:ea typeface="AR PL UMing HK"/>
                <a:cs typeface="Lohit Hindi"/>
              </a:rPr>
              <a:t>: </a:t>
            </a:r>
            <a:r>
              <a:rPr lang="en-US" sz="2150" u="sng" kern="50">
                <a:solidFill>
                  <a:srgbClr val="000000"/>
                </a:solidFill>
                <a:effectLst/>
                <a:latin typeface="Times New Roman" panose="02020603050405020304" pitchFamily="18" charset="0"/>
                <a:ea typeface="AR PL UMing HK"/>
                <a:cs typeface="Lohit Hindi"/>
                <a:hlinkClick r:id="rId6"/>
              </a:rPr>
              <a:t>https://doi.org/10.1145/3127874</a:t>
            </a:r>
            <a:r>
              <a:rPr lang="en-US" sz="2150" kern="50">
                <a:solidFill>
                  <a:srgbClr val="000000"/>
                </a:solidFill>
                <a:effectLst/>
                <a:latin typeface="Times New Roman" panose="02020603050405020304" pitchFamily="18" charset="0"/>
                <a:ea typeface="AR PL UMing HK"/>
                <a:cs typeface="Lohit Hindi"/>
              </a:rPr>
              <a:t>. </a:t>
            </a:r>
            <a:endParaRPr lang="en-US" sz="2150" kern="50">
              <a:effectLst/>
              <a:latin typeface="Times New Roman" panose="02020603050405020304" pitchFamily="18" charset="0"/>
              <a:ea typeface="AR PL UMing HK"/>
              <a:cs typeface="Lohit Hindi"/>
            </a:endParaRPr>
          </a:p>
          <a:p>
            <a:pPr marL="0" marR="0">
              <a:spcBef>
                <a:spcPts val="0"/>
              </a:spcBef>
              <a:spcAft>
                <a:spcPts val="600"/>
              </a:spcAft>
            </a:pPr>
            <a:r>
              <a:rPr lang="en-US" sz="2150" kern="50">
                <a:solidFill>
                  <a:srgbClr val="000000"/>
                </a:solidFill>
                <a:effectLst/>
                <a:latin typeface="Times New Roman" panose="02020603050405020304" pitchFamily="18" charset="0"/>
                <a:ea typeface="AR PL UMing HK"/>
                <a:cs typeface="Lohit Hindi"/>
              </a:rPr>
              <a:t>[5]J. Duval </a:t>
            </a:r>
            <a:r>
              <a:rPr lang="en-US" sz="2150" i="1" kern="50">
                <a:solidFill>
                  <a:srgbClr val="000000"/>
                </a:solidFill>
                <a:effectLst/>
                <a:latin typeface="Times New Roman" panose="02020603050405020304" pitchFamily="18" charset="0"/>
                <a:ea typeface="AR PL UMing HK"/>
                <a:cs typeface="Lohit Hindi"/>
              </a:rPr>
              <a:t>et al.</a:t>
            </a:r>
            <a:r>
              <a:rPr lang="en-US" sz="2150" kern="50">
                <a:solidFill>
                  <a:srgbClr val="000000"/>
                </a:solidFill>
                <a:effectLst/>
                <a:latin typeface="Times New Roman" panose="02020603050405020304" pitchFamily="18" charset="0"/>
                <a:ea typeface="AR PL UMing HK"/>
                <a:cs typeface="Lohit Hindi"/>
              </a:rPr>
              <a:t>, “Designing Spellcasters from Clinician Perspectives,” </a:t>
            </a:r>
            <a:r>
              <a:rPr lang="en-US" sz="2150" i="1" kern="50">
                <a:solidFill>
                  <a:srgbClr val="000000"/>
                </a:solidFill>
                <a:effectLst/>
                <a:latin typeface="Times New Roman" panose="02020603050405020304" pitchFamily="18" charset="0"/>
                <a:ea typeface="AR PL UMing HK"/>
                <a:cs typeface="Lohit Hindi"/>
              </a:rPr>
              <a:t>ACM Transactions on Accessible Computing</a:t>
            </a:r>
            <a:r>
              <a:rPr lang="en-US" sz="2150" kern="50">
                <a:solidFill>
                  <a:srgbClr val="000000"/>
                </a:solidFill>
                <a:effectLst/>
                <a:latin typeface="Times New Roman" panose="02020603050405020304" pitchFamily="18" charset="0"/>
                <a:ea typeface="AR PL UMing HK"/>
                <a:cs typeface="Lohit Hindi"/>
              </a:rPr>
              <a:t>, vol. 15, no. 3, Apr. 2022, </a:t>
            </a:r>
            <a:r>
              <a:rPr lang="en-US" sz="2150" kern="50" err="1">
                <a:solidFill>
                  <a:srgbClr val="000000"/>
                </a:solidFill>
                <a:effectLst/>
                <a:latin typeface="Times New Roman" panose="02020603050405020304" pitchFamily="18" charset="0"/>
                <a:ea typeface="AR PL UMing HK"/>
                <a:cs typeface="Lohit Hindi"/>
              </a:rPr>
              <a:t>doi</a:t>
            </a:r>
            <a:r>
              <a:rPr lang="en-US" sz="2150" kern="50">
                <a:solidFill>
                  <a:srgbClr val="000000"/>
                </a:solidFill>
                <a:effectLst/>
                <a:latin typeface="Times New Roman" panose="02020603050405020304" pitchFamily="18" charset="0"/>
                <a:ea typeface="AR PL UMing HK"/>
                <a:cs typeface="Lohit Hindi"/>
              </a:rPr>
              <a:t>: </a:t>
            </a:r>
            <a:r>
              <a:rPr lang="en-US" sz="2150" u="sng" kern="50">
                <a:solidFill>
                  <a:srgbClr val="000000"/>
                </a:solidFill>
                <a:effectLst/>
                <a:latin typeface="Times New Roman" panose="02020603050405020304" pitchFamily="18" charset="0"/>
                <a:ea typeface="AR PL UMing HK"/>
                <a:cs typeface="Lohit Hindi"/>
                <a:hlinkClick r:id="rId7"/>
              </a:rPr>
              <a:t>https://doi.org/10.1145/3530820</a:t>
            </a:r>
            <a:r>
              <a:rPr lang="en-US" sz="2150" kern="50">
                <a:solidFill>
                  <a:srgbClr val="000000"/>
                </a:solidFill>
                <a:effectLst/>
                <a:latin typeface="Times New Roman" panose="02020603050405020304" pitchFamily="18" charset="0"/>
                <a:ea typeface="AR PL UMing HK"/>
                <a:cs typeface="Lohit Hindi"/>
              </a:rPr>
              <a:t>. </a:t>
            </a:r>
            <a:endParaRPr lang="en-US" sz="2150" kern="50">
              <a:effectLst/>
              <a:latin typeface="Times New Roman" panose="02020603050405020304" pitchFamily="18" charset="0"/>
              <a:ea typeface="AR PL UMing HK"/>
              <a:cs typeface="Lohit Hindi"/>
            </a:endParaRPr>
          </a:p>
          <a:p>
            <a:pPr marL="0" marR="0">
              <a:spcBef>
                <a:spcPts val="0"/>
              </a:spcBef>
              <a:spcAft>
                <a:spcPts val="600"/>
              </a:spcAft>
            </a:pPr>
            <a:r>
              <a:rPr lang="en-US" sz="2150" kern="50">
                <a:solidFill>
                  <a:srgbClr val="000000"/>
                </a:solidFill>
                <a:effectLst/>
                <a:latin typeface="Times New Roman" panose="02020603050405020304" pitchFamily="18" charset="0"/>
                <a:ea typeface="AR PL UMing HK"/>
                <a:cs typeface="Lohit Hindi"/>
              </a:rPr>
              <a:t>[6]C. Axel </a:t>
            </a:r>
            <a:r>
              <a:rPr lang="en-US" sz="2150" i="1" kern="50">
                <a:solidFill>
                  <a:srgbClr val="000000"/>
                </a:solidFill>
                <a:effectLst/>
                <a:latin typeface="Times New Roman" panose="02020603050405020304" pitchFamily="18" charset="0"/>
                <a:ea typeface="AR PL UMing HK"/>
                <a:cs typeface="Lohit Hindi"/>
              </a:rPr>
              <a:t>et al.</a:t>
            </a:r>
            <a:r>
              <a:rPr lang="en-US" sz="2150" kern="50">
                <a:solidFill>
                  <a:srgbClr val="000000"/>
                </a:solidFill>
                <a:effectLst/>
                <a:latin typeface="Times New Roman" panose="02020603050405020304" pitchFamily="18" charset="0"/>
                <a:ea typeface="AR PL UMing HK"/>
                <a:cs typeface="Lohit Hindi"/>
              </a:rPr>
              <a:t>, “Engineering Rehabilitation: Blending Two Tool-supported Approaches to Close the Loop from Tasks-based Rehabilitation to Exercises and Back Again,” </a:t>
            </a:r>
            <a:r>
              <a:rPr lang="en-US" sz="2150" i="1" kern="50">
                <a:solidFill>
                  <a:srgbClr val="000000"/>
                </a:solidFill>
                <a:effectLst/>
                <a:latin typeface="Times New Roman" panose="02020603050405020304" pitchFamily="18" charset="0"/>
                <a:ea typeface="AR PL UMing HK"/>
                <a:cs typeface="Lohit Hindi"/>
              </a:rPr>
              <a:t>Proceedings of the ACM on human-computer interaction</a:t>
            </a:r>
            <a:r>
              <a:rPr lang="en-US" sz="2150" kern="50">
                <a:solidFill>
                  <a:srgbClr val="000000"/>
                </a:solidFill>
                <a:effectLst/>
                <a:latin typeface="Times New Roman" panose="02020603050405020304" pitchFamily="18" charset="0"/>
                <a:ea typeface="AR PL UMing HK"/>
                <a:cs typeface="Lohit Hindi"/>
              </a:rPr>
              <a:t>, vol. 7, no. EICS, pp. 1–23, Jun. 2023, </a:t>
            </a:r>
            <a:r>
              <a:rPr lang="en-US" sz="2150" kern="50" err="1">
                <a:solidFill>
                  <a:srgbClr val="000000"/>
                </a:solidFill>
                <a:effectLst/>
                <a:latin typeface="Times New Roman" panose="02020603050405020304" pitchFamily="18" charset="0"/>
                <a:ea typeface="AR PL UMing HK"/>
                <a:cs typeface="Lohit Hindi"/>
              </a:rPr>
              <a:t>doi</a:t>
            </a:r>
            <a:r>
              <a:rPr lang="en-US" sz="2150" kern="50">
                <a:solidFill>
                  <a:srgbClr val="000000"/>
                </a:solidFill>
                <a:effectLst/>
                <a:latin typeface="Times New Roman" panose="02020603050405020304" pitchFamily="18" charset="0"/>
                <a:ea typeface="AR PL UMing HK"/>
                <a:cs typeface="Lohit Hindi"/>
              </a:rPr>
              <a:t>: </a:t>
            </a:r>
            <a:r>
              <a:rPr lang="en-US" sz="2150" u="sng" kern="50">
                <a:solidFill>
                  <a:srgbClr val="000000"/>
                </a:solidFill>
                <a:effectLst/>
                <a:latin typeface="Times New Roman" panose="02020603050405020304" pitchFamily="18" charset="0"/>
                <a:ea typeface="AR PL UMing HK"/>
                <a:cs typeface="Lohit Hindi"/>
                <a:hlinkClick r:id="rId8"/>
              </a:rPr>
              <a:t>https://doi.org/10.1145/3593229</a:t>
            </a:r>
            <a:r>
              <a:rPr lang="en-US" sz="2150" kern="50">
                <a:solidFill>
                  <a:srgbClr val="000000"/>
                </a:solidFill>
                <a:effectLst/>
                <a:latin typeface="Times New Roman" panose="02020603050405020304" pitchFamily="18" charset="0"/>
                <a:ea typeface="AR PL UMing HK"/>
                <a:cs typeface="Lohit Hindi"/>
              </a:rPr>
              <a:t>. </a:t>
            </a:r>
            <a:endParaRPr lang="en-US" sz="2150" kern="50">
              <a:effectLst/>
              <a:latin typeface="Times New Roman" panose="02020603050405020304" pitchFamily="18" charset="0"/>
              <a:ea typeface="AR PL UMing HK"/>
              <a:cs typeface="Lohit Hindi"/>
            </a:endParaRPr>
          </a:p>
          <a:p>
            <a:pPr marL="0" marR="0">
              <a:spcBef>
                <a:spcPts val="0"/>
              </a:spcBef>
              <a:spcAft>
                <a:spcPts val="600"/>
              </a:spcAft>
            </a:pPr>
            <a:r>
              <a:rPr lang="en-US" sz="2150" kern="50">
                <a:solidFill>
                  <a:srgbClr val="000000"/>
                </a:solidFill>
                <a:effectLst/>
                <a:latin typeface="Times New Roman" panose="02020603050405020304" pitchFamily="18" charset="0"/>
                <a:ea typeface="AR PL UMing HK"/>
                <a:cs typeface="Lohit Hindi"/>
              </a:rPr>
              <a:t>[7]Dharmaraja </a:t>
            </a:r>
            <a:r>
              <a:rPr lang="en-US" sz="2150" kern="50" err="1">
                <a:solidFill>
                  <a:srgbClr val="000000"/>
                </a:solidFill>
                <a:effectLst/>
                <a:latin typeface="Times New Roman" panose="02020603050405020304" pitchFamily="18" charset="0"/>
                <a:ea typeface="AR PL UMing HK"/>
                <a:cs typeface="Lohit Hindi"/>
              </a:rPr>
              <a:t>Selvamuthu</a:t>
            </a:r>
            <a:r>
              <a:rPr lang="en-US" sz="2150" kern="50">
                <a:solidFill>
                  <a:srgbClr val="000000"/>
                </a:solidFill>
                <a:effectLst/>
                <a:latin typeface="Times New Roman" panose="02020603050405020304" pitchFamily="18" charset="0"/>
                <a:ea typeface="AR PL UMing HK"/>
                <a:cs typeface="Lohit Hindi"/>
              </a:rPr>
              <a:t> and P. </a:t>
            </a:r>
            <a:r>
              <a:rPr lang="en-US" sz="2150" kern="50" err="1">
                <a:solidFill>
                  <a:srgbClr val="000000"/>
                </a:solidFill>
                <a:effectLst/>
                <a:latin typeface="Times New Roman" panose="02020603050405020304" pitchFamily="18" charset="0"/>
                <a:ea typeface="AR PL UMing HK"/>
                <a:cs typeface="Lohit Hindi"/>
              </a:rPr>
              <a:t>Tardelli</a:t>
            </a:r>
            <a:r>
              <a:rPr lang="en-US" sz="2150" kern="50">
                <a:solidFill>
                  <a:srgbClr val="000000"/>
                </a:solidFill>
                <a:effectLst/>
                <a:latin typeface="Times New Roman" panose="02020603050405020304" pitchFamily="18" charset="0"/>
                <a:ea typeface="AR PL UMing HK"/>
                <a:cs typeface="Lohit Hindi"/>
              </a:rPr>
              <a:t>, “Partial Observed Fluid Queue Model for Rechargeable Batteries,” </a:t>
            </a:r>
            <a:r>
              <a:rPr lang="en-US" sz="2150" i="1" kern="50">
                <a:solidFill>
                  <a:srgbClr val="000000"/>
                </a:solidFill>
                <a:effectLst/>
                <a:latin typeface="Times New Roman" panose="02020603050405020304" pitchFamily="18" charset="0"/>
                <a:ea typeface="AR PL UMing HK"/>
                <a:cs typeface="Lohit Hindi"/>
              </a:rPr>
              <a:t>Partial Observed Fluid Queue Model for Rechargeable Batteries</a:t>
            </a:r>
            <a:r>
              <a:rPr lang="en-US" sz="2150" kern="50">
                <a:solidFill>
                  <a:srgbClr val="000000"/>
                </a:solidFill>
                <a:effectLst/>
                <a:latin typeface="Times New Roman" panose="02020603050405020304" pitchFamily="18" charset="0"/>
                <a:ea typeface="AR PL UMing HK"/>
                <a:cs typeface="Lohit Hindi"/>
              </a:rPr>
              <a:t>, May 2020, </a:t>
            </a:r>
            <a:r>
              <a:rPr lang="en-US" sz="2150" kern="50" err="1">
                <a:solidFill>
                  <a:srgbClr val="000000"/>
                </a:solidFill>
                <a:effectLst/>
                <a:latin typeface="Times New Roman" panose="02020603050405020304" pitchFamily="18" charset="0"/>
                <a:ea typeface="AR PL UMing HK"/>
                <a:cs typeface="Lohit Hindi"/>
              </a:rPr>
              <a:t>doi</a:t>
            </a:r>
            <a:r>
              <a:rPr lang="en-US" sz="2150" kern="50">
                <a:solidFill>
                  <a:srgbClr val="000000"/>
                </a:solidFill>
                <a:effectLst/>
                <a:latin typeface="Times New Roman" panose="02020603050405020304" pitchFamily="18" charset="0"/>
                <a:ea typeface="AR PL UMing HK"/>
                <a:cs typeface="Lohit Hindi"/>
              </a:rPr>
              <a:t>: </a:t>
            </a:r>
            <a:r>
              <a:rPr lang="en-US" sz="2150" u="sng" kern="50">
                <a:solidFill>
                  <a:srgbClr val="000000"/>
                </a:solidFill>
                <a:effectLst/>
                <a:latin typeface="Times New Roman" panose="02020603050405020304" pitchFamily="18" charset="0"/>
                <a:ea typeface="AR PL UMing HK"/>
                <a:cs typeface="Lohit Hindi"/>
                <a:hlinkClick r:id="rId9"/>
              </a:rPr>
              <a:t>https://doi.org/10.1145/3388831.3388856</a:t>
            </a:r>
            <a:r>
              <a:rPr lang="en-US" sz="2150" kern="50">
                <a:solidFill>
                  <a:srgbClr val="000000"/>
                </a:solidFill>
                <a:effectLst/>
                <a:latin typeface="Times New Roman" panose="02020603050405020304" pitchFamily="18" charset="0"/>
                <a:ea typeface="AR PL UMing HK"/>
                <a:cs typeface="Lohit Hindi"/>
              </a:rPr>
              <a:t>. </a:t>
            </a:r>
            <a:endParaRPr lang="en-US" sz="2150" kern="50">
              <a:effectLst/>
              <a:latin typeface="Times New Roman" panose="02020603050405020304" pitchFamily="18" charset="0"/>
              <a:ea typeface="AR PL UMing HK"/>
              <a:cs typeface="Lohit Hindi"/>
            </a:endParaRPr>
          </a:p>
          <a:p>
            <a:pPr marL="0" marR="0">
              <a:lnSpc>
                <a:spcPct val="115000"/>
              </a:lnSpc>
              <a:spcBef>
                <a:spcPts val="0"/>
              </a:spcBef>
              <a:spcAft>
                <a:spcPts val="0"/>
              </a:spcAft>
            </a:pPr>
            <a:r>
              <a:rPr lang="en-US" sz="2150">
                <a:solidFill>
                  <a:srgbClr val="000000"/>
                </a:solidFill>
                <a:effectLst/>
                <a:latin typeface="Times New Roman" panose="02020603050405020304" pitchFamily="18" charset="0"/>
                <a:ea typeface="Times New Roman" panose="02020603050405020304" pitchFamily="18" charset="0"/>
              </a:rPr>
              <a:t>[8]R. Ramirez, “How to Power Your Raspberry Pi With a Battery,” </a:t>
            </a:r>
            <a:r>
              <a:rPr lang="en-US" sz="2150" i="1">
                <a:solidFill>
                  <a:srgbClr val="000000"/>
                </a:solidFill>
                <a:effectLst/>
                <a:latin typeface="Times New Roman" panose="02020603050405020304" pitchFamily="18" charset="0"/>
                <a:ea typeface="Times New Roman" panose="02020603050405020304" pitchFamily="18" charset="0"/>
              </a:rPr>
              <a:t>Circuit Basics</a:t>
            </a:r>
            <a:r>
              <a:rPr lang="en-US" sz="2150">
                <a:solidFill>
                  <a:srgbClr val="000000"/>
                </a:solidFill>
                <a:effectLst/>
                <a:latin typeface="Times New Roman" panose="02020603050405020304" pitchFamily="18" charset="0"/>
                <a:ea typeface="Times New Roman" panose="02020603050405020304" pitchFamily="18" charset="0"/>
              </a:rPr>
              <a:t>, Jul. 29, 2021. </a:t>
            </a:r>
            <a:r>
              <a:rPr lang="en-US" sz="2150">
                <a:effectLst/>
                <a:latin typeface="Times New Roman" panose="02020603050405020304" pitchFamily="18" charset="0"/>
                <a:ea typeface="Times New Roman" panose="02020603050405020304" pitchFamily="18" charset="0"/>
              </a:rPr>
              <a:t>https://www.circuitbasics.com/how-to-power-your-raspberry-pi-with-a-lithium-battery/</a:t>
            </a:r>
          </a:p>
          <a:p>
            <a:pPr marL="0" marR="0">
              <a:lnSpc>
                <a:spcPct val="115000"/>
              </a:lnSpc>
              <a:spcBef>
                <a:spcPts val="0"/>
              </a:spcBef>
              <a:spcAft>
                <a:spcPts val="0"/>
              </a:spcAft>
            </a:pPr>
            <a:r>
              <a:rPr lang="en-US" sz="2150">
                <a:solidFill>
                  <a:srgbClr val="000000"/>
                </a:solidFill>
                <a:effectLst/>
                <a:latin typeface="Times New Roman" panose="02020603050405020304" pitchFamily="18" charset="0"/>
                <a:ea typeface="Times New Roman" panose="02020603050405020304" pitchFamily="18" charset="0"/>
              </a:rPr>
              <a:t>[9]S. Hu, H. Chen, and Y. Shao, “Triangular Omnidirectional Wheel Motion Control System,” </a:t>
            </a:r>
            <a:r>
              <a:rPr lang="en-US" sz="2150" i="1" err="1">
                <a:solidFill>
                  <a:srgbClr val="000000"/>
                </a:solidFill>
                <a:effectLst/>
                <a:latin typeface="Times New Roman" panose="02020603050405020304" pitchFamily="18" charset="0"/>
                <a:ea typeface="Times New Roman" panose="02020603050405020304" pitchFamily="18" charset="0"/>
              </a:rPr>
              <a:t>OALib</a:t>
            </a:r>
            <a:r>
              <a:rPr lang="en-US" sz="2150">
                <a:solidFill>
                  <a:srgbClr val="000000"/>
                </a:solidFill>
                <a:effectLst/>
                <a:latin typeface="Times New Roman" panose="02020603050405020304" pitchFamily="18" charset="0"/>
                <a:ea typeface="Times New Roman" panose="02020603050405020304" pitchFamily="18" charset="0"/>
              </a:rPr>
              <a:t>, vol. 07, no. 08, pp. 1–8, 2020, </a:t>
            </a:r>
            <a:r>
              <a:rPr lang="en-US" sz="2150" err="1">
                <a:solidFill>
                  <a:srgbClr val="000000"/>
                </a:solidFill>
                <a:effectLst/>
                <a:latin typeface="Times New Roman" panose="02020603050405020304" pitchFamily="18" charset="0"/>
                <a:ea typeface="Times New Roman" panose="02020603050405020304" pitchFamily="18" charset="0"/>
              </a:rPr>
              <a:t>doi</a:t>
            </a:r>
            <a:r>
              <a:rPr lang="en-US" sz="2150">
                <a:solidFill>
                  <a:srgbClr val="000000"/>
                </a:solidFill>
                <a:effectLst/>
                <a:latin typeface="Times New Roman" panose="02020603050405020304" pitchFamily="18" charset="0"/>
                <a:ea typeface="Times New Roman" panose="02020603050405020304" pitchFamily="18" charset="0"/>
              </a:rPr>
              <a:t>: </a:t>
            </a:r>
            <a:r>
              <a:rPr lang="en-US" sz="2150">
                <a:effectLst/>
                <a:latin typeface="Times New Roman" panose="02020603050405020304" pitchFamily="18" charset="0"/>
                <a:ea typeface="Times New Roman" panose="02020603050405020304" pitchFamily="18" charset="0"/>
              </a:rPr>
              <a:t>https://doi.org/10.4236/oalib.1106677</a:t>
            </a:r>
            <a:r>
              <a:rPr lang="en-US" sz="2150">
                <a:solidFill>
                  <a:srgbClr val="000000"/>
                </a:solidFill>
                <a:effectLst/>
                <a:latin typeface="Times New Roman" panose="02020603050405020304" pitchFamily="18" charset="0"/>
                <a:ea typeface="Times New Roman" panose="02020603050405020304" pitchFamily="18" charset="0"/>
              </a:rPr>
              <a:t>.</a:t>
            </a:r>
            <a:endParaRPr lang="en-US" sz="215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150">
                <a:solidFill>
                  <a:srgbClr val="000000"/>
                </a:solidFill>
                <a:effectLst/>
                <a:latin typeface="Times New Roman" panose="02020603050405020304" pitchFamily="18" charset="0"/>
                <a:ea typeface="Times New Roman" panose="02020603050405020304" pitchFamily="18" charset="0"/>
              </a:rPr>
              <a:t>[10]</a:t>
            </a:r>
            <a:r>
              <a:rPr lang="en-US" sz="2150" err="1">
                <a:solidFill>
                  <a:srgbClr val="000000"/>
                </a:solidFill>
                <a:effectLst/>
                <a:latin typeface="Times New Roman" panose="02020603050405020304" pitchFamily="18" charset="0"/>
                <a:ea typeface="Times New Roman" panose="02020603050405020304" pitchFamily="18" charset="0"/>
              </a:rPr>
              <a:t>Pololu</a:t>
            </a:r>
            <a:r>
              <a:rPr lang="en-US" sz="2150">
                <a:solidFill>
                  <a:srgbClr val="000000"/>
                </a:solidFill>
                <a:effectLst/>
                <a:latin typeface="Times New Roman" panose="02020603050405020304" pitchFamily="18" charset="0"/>
                <a:ea typeface="Times New Roman" panose="02020603050405020304" pitchFamily="18" charset="0"/>
              </a:rPr>
              <a:t>, “</a:t>
            </a:r>
            <a:r>
              <a:rPr lang="en-US" sz="2150" err="1">
                <a:solidFill>
                  <a:srgbClr val="000000"/>
                </a:solidFill>
                <a:effectLst/>
                <a:latin typeface="Times New Roman" panose="02020603050405020304" pitchFamily="18" charset="0"/>
                <a:ea typeface="Times New Roman" panose="02020603050405020304" pitchFamily="18" charset="0"/>
              </a:rPr>
              <a:t>Pololu</a:t>
            </a:r>
            <a:r>
              <a:rPr lang="en-US" sz="2150">
                <a:solidFill>
                  <a:srgbClr val="000000"/>
                </a:solidFill>
                <a:effectLst/>
                <a:latin typeface="Times New Roman" panose="02020603050405020304" pitchFamily="18" charset="0"/>
                <a:ea typeface="Times New Roman" panose="02020603050405020304" pitchFamily="18" charset="0"/>
              </a:rPr>
              <a:t> </a:t>
            </a:r>
            <a:r>
              <a:rPr lang="en-US" sz="2150" err="1">
                <a:solidFill>
                  <a:srgbClr val="000000"/>
                </a:solidFill>
                <a:effectLst/>
                <a:latin typeface="Times New Roman" panose="02020603050405020304" pitchFamily="18" charset="0"/>
                <a:ea typeface="Times New Roman" panose="02020603050405020304" pitchFamily="18" charset="0"/>
              </a:rPr>
              <a:t>Motoron</a:t>
            </a:r>
            <a:r>
              <a:rPr lang="en-US" sz="2150">
                <a:solidFill>
                  <a:srgbClr val="000000"/>
                </a:solidFill>
                <a:effectLst/>
                <a:latin typeface="Times New Roman" panose="02020603050405020304" pitchFamily="18" charset="0"/>
                <a:ea typeface="Times New Roman" panose="02020603050405020304" pitchFamily="18" charset="0"/>
              </a:rPr>
              <a:t> Motor Controller User’s Guide,” </a:t>
            </a:r>
            <a:r>
              <a:rPr lang="en-US" sz="2150" i="1">
                <a:solidFill>
                  <a:srgbClr val="000000"/>
                </a:solidFill>
                <a:effectLst/>
                <a:latin typeface="Times New Roman" panose="02020603050405020304" pitchFamily="18" charset="0"/>
                <a:ea typeface="Times New Roman" panose="02020603050405020304" pitchFamily="18" charset="0"/>
              </a:rPr>
              <a:t>www.pololu.com</a:t>
            </a:r>
            <a:r>
              <a:rPr lang="en-US" sz="2150">
                <a:solidFill>
                  <a:srgbClr val="000000"/>
                </a:solidFill>
                <a:effectLst/>
                <a:latin typeface="Times New Roman" panose="02020603050405020304" pitchFamily="18" charset="0"/>
                <a:ea typeface="Times New Roman" panose="02020603050405020304" pitchFamily="18" charset="0"/>
              </a:rPr>
              <a:t>. </a:t>
            </a:r>
            <a:r>
              <a:rPr lang="en-US" sz="2150">
                <a:effectLst/>
                <a:latin typeface="Times New Roman" panose="02020603050405020304" pitchFamily="18" charset="0"/>
                <a:ea typeface="Times New Roman" panose="02020603050405020304" pitchFamily="18" charset="0"/>
              </a:rPr>
              <a:t>https://www.pololu.com/docs/0J84/all</a:t>
            </a:r>
            <a:r>
              <a:rPr lang="en-US" sz="2150">
                <a:solidFill>
                  <a:srgbClr val="000000"/>
                </a:solidFill>
                <a:effectLst/>
                <a:latin typeface="Times New Roman" panose="02020603050405020304" pitchFamily="18" charset="0"/>
                <a:ea typeface="Times New Roman" panose="02020603050405020304" pitchFamily="18" charset="0"/>
              </a:rPr>
              <a:t> (accessed Apr. 27, 2024).</a:t>
            </a:r>
            <a:endParaRPr lang="en-US" sz="2150">
              <a:effectLst/>
              <a:latin typeface="Times New Roman" panose="02020603050405020304" pitchFamily="18" charset="0"/>
              <a:ea typeface="Times New Roman" panose="02020603050405020304" pitchFamily="18" charset="0"/>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127203" y="2672317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Acknowledgements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127203" y="27864473"/>
            <a:ext cx="14161517" cy="2371685"/>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3200">
                <a:latin typeface="Arial" panose="020B0604020202020204" pitchFamily="34" charset="0"/>
                <a:ea typeface="Oswald"/>
                <a:cs typeface="Arial" panose="020B0604020202020204" pitchFamily="34" charset="0"/>
                <a:sym typeface="Oswald"/>
              </a:rPr>
              <a:t>Special Thanks to the following people:</a:t>
            </a:r>
          </a:p>
          <a:p>
            <a:pPr marL="457200" indent="-457200">
              <a:lnSpc>
                <a:spcPct val="115000"/>
              </a:lnSpc>
              <a:buFont typeface="Arial" panose="020B0604020202020204" pitchFamily="34" charset="0"/>
              <a:buChar char="•"/>
            </a:pPr>
            <a:r>
              <a:rPr lang="en-US" sz="3200">
                <a:latin typeface="Arial" panose="020B0604020202020204" pitchFamily="34" charset="0"/>
                <a:ea typeface="Oswald"/>
                <a:cs typeface="Arial" panose="020B0604020202020204" pitchFamily="34" charset="0"/>
                <a:sym typeface="Oswald"/>
              </a:rPr>
              <a:t>Preston Springer and Leroy Horney</a:t>
            </a:r>
          </a:p>
          <a:p>
            <a:pPr marL="457200" indent="-457200">
              <a:lnSpc>
                <a:spcPct val="115000"/>
              </a:lnSpc>
              <a:buFont typeface="Arial" panose="020B0604020202020204" pitchFamily="34" charset="0"/>
              <a:buChar char="•"/>
            </a:pPr>
            <a:r>
              <a:rPr lang="en-US" sz="3200">
                <a:latin typeface="Arial" panose="020B0604020202020204" pitchFamily="34" charset="0"/>
                <a:ea typeface="Oswald"/>
                <a:cs typeface="Arial" panose="020B0604020202020204" pitchFamily="34" charset="0"/>
                <a:sym typeface="Oswald"/>
              </a:rPr>
              <a:t>NAU for providing funding</a:t>
            </a:r>
          </a:p>
          <a:p>
            <a:pPr marL="457200" indent="-457200">
              <a:lnSpc>
                <a:spcPct val="115000"/>
              </a:lnSpc>
              <a:buFont typeface="Arial" panose="020B0604020202020204" pitchFamily="34" charset="0"/>
              <a:buChar char="•"/>
            </a:pPr>
            <a:r>
              <a:rPr lang="en-US" sz="3200">
                <a:latin typeface="Arial" panose="020B0604020202020204" pitchFamily="34" charset="0"/>
                <a:ea typeface="Oswald"/>
                <a:cs typeface="Arial" panose="020B0604020202020204" pitchFamily="34" charset="0"/>
                <a:sym typeface="Oswald"/>
              </a:rPr>
              <a:t>David Willy</a:t>
            </a:r>
          </a:p>
        </p:txBody>
      </p:sp>
      <p:sp>
        <p:nvSpPr>
          <p:cNvPr id="26" name="Shape 68">
            <a:extLst>
              <a:ext uri="{FF2B5EF4-FFF2-40B4-BE49-F238E27FC236}">
                <a16:creationId xmlns:a16="http://schemas.microsoft.com/office/drawing/2014/main" id="{9455778B-2A91-4EFD-A66F-C9F5CB54AA17}"/>
              </a:ext>
            </a:extLst>
          </p:cNvPr>
          <p:cNvSpPr txBox="1"/>
          <p:nvPr/>
        </p:nvSpPr>
        <p:spPr>
          <a:xfrm>
            <a:off x="983772" y="18149489"/>
            <a:ext cx="9072044" cy="12086669"/>
          </a:xfrm>
          <a:prstGeom prst="rect">
            <a:avLst/>
          </a:prstGeom>
          <a:solidFill>
            <a:schemeClr val="bg1"/>
          </a:solidFill>
          <a:ln>
            <a:noFill/>
          </a:ln>
        </p:spPr>
        <p:txBody>
          <a:bodyPr spcFirstLastPara="1" wrap="square" lIns="83806" tIns="83806" rIns="83806" bIns="83806" anchor="t" anchorCtr="0">
            <a:noAutofit/>
          </a:bodyPr>
          <a:lstStyle/>
          <a:p>
            <a:pPr marL="685800" marR="0" fontAlgn="base">
              <a:spcBef>
                <a:spcPts val="0"/>
              </a:spcBef>
              <a:spcAft>
                <a:spcPts val="0"/>
              </a:spcAft>
            </a:pPr>
            <a:r>
              <a:rPr lang="en-US" sz="2200" dirty="0">
                <a:effectLst/>
                <a:latin typeface="Times New Roman" panose="02020603050405020304" pitchFamily="18" charset="0"/>
                <a:ea typeface="Times New Roman" panose="02020603050405020304" pitchFamily="18" charset="0"/>
              </a:rPr>
              <a:t>  </a:t>
            </a:r>
          </a:p>
          <a:p>
            <a:pPr marR="0" lvl="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27" name="Shape 63">
            <a:extLst>
              <a:ext uri="{FF2B5EF4-FFF2-40B4-BE49-F238E27FC236}">
                <a16:creationId xmlns:a16="http://schemas.microsoft.com/office/drawing/2014/main" id="{DDD75E56-4932-49EE-9FB9-166E28AC6FFF}"/>
              </a:ext>
            </a:extLst>
          </p:cNvPr>
          <p:cNvSpPr txBox="1"/>
          <p:nvPr/>
        </p:nvSpPr>
        <p:spPr>
          <a:xfrm>
            <a:off x="856805" y="17221199"/>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Requirements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 name="Rectangle 1">
            <a:extLst>
              <a:ext uri="{FF2B5EF4-FFF2-40B4-BE49-F238E27FC236}">
                <a16:creationId xmlns:a16="http://schemas.microsoft.com/office/drawing/2014/main" id="{4241DCAD-1298-1D10-B020-E4C64E7B9D44}"/>
              </a:ext>
            </a:extLst>
          </p:cNvPr>
          <p:cNvSpPr/>
          <p:nvPr/>
        </p:nvSpPr>
        <p:spPr>
          <a:xfrm>
            <a:off x="35371639" y="3160039"/>
            <a:ext cx="3801290" cy="205007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EDBB6F-6B35-B0E7-4B0B-182D84448BA6}"/>
              </a:ext>
            </a:extLst>
          </p:cNvPr>
          <p:cNvSpPr/>
          <p:nvPr/>
        </p:nvSpPr>
        <p:spPr>
          <a:xfrm>
            <a:off x="35371639" y="605368"/>
            <a:ext cx="3801290" cy="205007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latin typeface="Arial" panose="020B0604020202020204" pitchFamily="34" charset="0"/>
                <a:cs typeface="Arial" panose="020B0604020202020204" pitchFamily="34" charset="0"/>
              </a:rPr>
              <a:t>Semester: Fall 2024</a:t>
            </a:r>
          </a:p>
        </p:txBody>
      </p:sp>
      <p:pic>
        <p:nvPicPr>
          <p:cNvPr id="7" name="Picture 6" descr="A qr code on a white background&#10;&#10;Description automatically generated">
            <a:extLst>
              <a:ext uri="{FF2B5EF4-FFF2-40B4-BE49-F238E27FC236}">
                <a16:creationId xmlns:a16="http://schemas.microsoft.com/office/drawing/2014/main" id="{EA8B118C-732F-0C83-6DC1-05624E111DE8}"/>
              </a:ext>
            </a:extLst>
          </p:cNvPr>
          <p:cNvPicPr>
            <a:picLocks noChangeAspect="1"/>
          </p:cNvPicPr>
          <p:nvPr/>
        </p:nvPicPr>
        <p:blipFill>
          <a:blip r:embed="rId10"/>
          <a:stretch>
            <a:fillRect/>
          </a:stretch>
        </p:blipFill>
        <p:spPr>
          <a:xfrm>
            <a:off x="35843534" y="2984333"/>
            <a:ext cx="2857500" cy="2857500"/>
          </a:xfrm>
          <a:prstGeom prst="rect">
            <a:avLst/>
          </a:prstGeom>
        </p:spPr>
      </p:pic>
      <p:pic>
        <p:nvPicPr>
          <p:cNvPr id="3" name="Picture 2">
            <a:extLst>
              <a:ext uri="{FF2B5EF4-FFF2-40B4-BE49-F238E27FC236}">
                <a16:creationId xmlns:a16="http://schemas.microsoft.com/office/drawing/2014/main" id="{ED0D0C7A-A6D9-DB6F-FB00-45D30FB105A8}"/>
              </a:ext>
            </a:extLst>
          </p:cNvPr>
          <p:cNvPicPr>
            <a:picLocks noChangeAspect="1"/>
          </p:cNvPicPr>
          <p:nvPr/>
        </p:nvPicPr>
        <p:blipFill>
          <a:blip r:embed="rId11"/>
          <a:stretch>
            <a:fillRect/>
          </a:stretch>
        </p:blipFill>
        <p:spPr>
          <a:xfrm>
            <a:off x="11204124" y="14500333"/>
            <a:ext cx="6182304" cy="6132109"/>
          </a:xfrm>
          <a:prstGeom prst="rect">
            <a:avLst/>
          </a:prstGeom>
        </p:spPr>
      </p:pic>
      <p:pic>
        <p:nvPicPr>
          <p:cNvPr id="12" name="Picture 11" descr="A white box with a screen on a table&#10;&#10;Description automatically generated">
            <a:extLst>
              <a:ext uri="{FF2B5EF4-FFF2-40B4-BE49-F238E27FC236}">
                <a16:creationId xmlns:a16="http://schemas.microsoft.com/office/drawing/2014/main" id="{188255E9-7783-C02E-CC8C-5476F5E32690}"/>
              </a:ext>
            </a:extLst>
          </p:cNvPr>
          <p:cNvPicPr>
            <a:picLocks noChangeAspect="1"/>
          </p:cNvPicPr>
          <p:nvPr/>
        </p:nvPicPr>
        <p:blipFill>
          <a:blip r:embed="rId12"/>
          <a:stretch>
            <a:fillRect/>
          </a:stretch>
        </p:blipFill>
        <p:spPr>
          <a:xfrm rot="5400000">
            <a:off x="10427322" y="22251735"/>
            <a:ext cx="8243072" cy="6182304"/>
          </a:xfrm>
          <a:prstGeom prst="rect">
            <a:avLst/>
          </a:prstGeom>
        </p:spPr>
      </p:pic>
      <p:sp>
        <p:nvSpPr>
          <p:cNvPr id="15" name="TextBox 14">
            <a:extLst>
              <a:ext uri="{FF2B5EF4-FFF2-40B4-BE49-F238E27FC236}">
                <a16:creationId xmlns:a16="http://schemas.microsoft.com/office/drawing/2014/main" id="{68D708E5-3B26-431F-2378-490E02C3D8A4}"/>
              </a:ext>
            </a:extLst>
          </p:cNvPr>
          <p:cNvSpPr txBox="1"/>
          <p:nvPr/>
        </p:nvSpPr>
        <p:spPr>
          <a:xfrm>
            <a:off x="10790076" y="20720485"/>
            <a:ext cx="7010400" cy="461665"/>
          </a:xfrm>
          <a:prstGeom prst="rect">
            <a:avLst/>
          </a:prstGeom>
          <a:noFill/>
        </p:spPr>
        <p:txBody>
          <a:bodyPr wrap="square" rtlCol="0">
            <a:spAutoFit/>
          </a:bodyPr>
          <a:lstStyle/>
          <a:p>
            <a:pPr algn="ctr"/>
            <a:r>
              <a:rPr lang="en-US" sz="2400"/>
              <a:t>Figure 1: CAD Model of HAMSTER</a:t>
            </a:r>
          </a:p>
        </p:txBody>
      </p:sp>
      <p:sp>
        <p:nvSpPr>
          <p:cNvPr id="16" name="TextBox 15">
            <a:extLst>
              <a:ext uri="{FF2B5EF4-FFF2-40B4-BE49-F238E27FC236}">
                <a16:creationId xmlns:a16="http://schemas.microsoft.com/office/drawing/2014/main" id="{59AB3DAE-5651-40E2-D3B2-1112E1042A77}"/>
              </a:ext>
            </a:extLst>
          </p:cNvPr>
          <p:cNvSpPr txBox="1"/>
          <p:nvPr/>
        </p:nvSpPr>
        <p:spPr>
          <a:xfrm>
            <a:off x="11239397" y="29513150"/>
            <a:ext cx="6618922" cy="461665"/>
          </a:xfrm>
          <a:prstGeom prst="rect">
            <a:avLst/>
          </a:prstGeom>
          <a:noFill/>
        </p:spPr>
        <p:txBody>
          <a:bodyPr wrap="square" rtlCol="0">
            <a:spAutoFit/>
          </a:bodyPr>
          <a:lstStyle/>
          <a:p>
            <a:pPr algn="ctr"/>
            <a:r>
              <a:rPr lang="en-US" sz="2400"/>
              <a:t>Figure 2: HAMSTER Completed Build</a:t>
            </a:r>
          </a:p>
        </p:txBody>
      </p:sp>
      <p:pic>
        <p:nvPicPr>
          <p:cNvPr id="5" name="Picture 4" descr="A group of people standing in front of a sign&#10;&#10;Description automatically generated">
            <a:extLst>
              <a:ext uri="{FF2B5EF4-FFF2-40B4-BE49-F238E27FC236}">
                <a16:creationId xmlns:a16="http://schemas.microsoft.com/office/drawing/2014/main" id="{B78DC0C1-09AB-0D3D-9A95-4BBA49D02F72}"/>
              </a:ext>
            </a:extLst>
          </p:cNvPr>
          <p:cNvPicPr>
            <a:picLocks noChangeAspect="1"/>
          </p:cNvPicPr>
          <p:nvPr/>
        </p:nvPicPr>
        <p:blipFill>
          <a:blip r:embed="rId13" cstate="print">
            <a:extLst>
              <a:ext uri="{28A0092B-C50C-407E-A947-70E740481C1C}">
                <a14:useLocalDpi xmlns:a14="http://schemas.microsoft.com/office/drawing/2010/main" val="0"/>
              </a:ext>
            </a:extLst>
          </a:blip>
          <a:srcRect l="21874" t="32954" r="18395" b="12224"/>
          <a:stretch/>
        </p:blipFill>
        <p:spPr bwMode="auto">
          <a:xfrm>
            <a:off x="28340576" y="2144195"/>
            <a:ext cx="5858621" cy="4032824"/>
          </a:xfrm>
          <a:prstGeom prst="rect">
            <a:avLst/>
          </a:prstGeom>
          <a:noFill/>
          <a:ln>
            <a:noFill/>
          </a:ln>
        </p:spPr>
      </p:pic>
      <p:pic>
        <p:nvPicPr>
          <p:cNvPr id="8" name="Picture 7">
            <a:extLst>
              <a:ext uri="{FF2B5EF4-FFF2-40B4-BE49-F238E27FC236}">
                <a16:creationId xmlns:a16="http://schemas.microsoft.com/office/drawing/2014/main" id="{056CE58C-2016-9FDC-B8E2-605874DD835C}"/>
              </a:ext>
            </a:extLst>
          </p:cNvPr>
          <p:cNvPicPr>
            <a:picLocks noChangeAspect="1"/>
          </p:cNvPicPr>
          <p:nvPr/>
        </p:nvPicPr>
        <p:blipFill>
          <a:blip r:embed="rId14"/>
          <a:stretch>
            <a:fillRect/>
          </a:stretch>
        </p:blipFill>
        <p:spPr>
          <a:xfrm>
            <a:off x="18538822" y="21838522"/>
            <a:ext cx="5715000" cy="7620000"/>
          </a:xfrm>
          <a:prstGeom prst="rect">
            <a:avLst/>
          </a:prstGeom>
        </p:spPr>
      </p:pic>
      <p:pic>
        <p:nvPicPr>
          <p:cNvPr id="11" name="Picture 10">
            <a:extLst>
              <a:ext uri="{FF2B5EF4-FFF2-40B4-BE49-F238E27FC236}">
                <a16:creationId xmlns:a16="http://schemas.microsoft.com/office/drawing/2014/main" id="{8A5548E3-AAEC-16AA-7CF2-9567B7BBF037}"/>
              </a:ext>
            </a:extLst>
          </p:cNvPr>
          <p:cNvPicPr>
            <a:picLocks noChangeAspect="1"/>
          </p:cNvPicPr>
          <p:nvPr/>
        </p:nvPicPr>
        <p:blipFill>
          <a:blip r:embed="rId15"/>
          <a:stretch>
            <a:fillRect/>
          </a:stretch>
        </p:blipFill>
        <p:spPr>
          <a:xfrm>
            <a:off x="18538822" y="14163124"/>
            <a:ext cx="5375052" cy="7130938"/>
          </a:xfrm>
          <a:prstGeom prst="rect">
            <a:avLst/>
          </a:prstGeom>
        </p:spPr>
      </p:pic>
      <p:sp>
        <p:nvSpPr>
          <p:cNvPr id="13" name="TextBox 12">
            <a:extLst>
              <a:ext uri="{FF2B5EF4-FFF2-40B4-BE49-F238E27FC236}">
                <a16:creationId xmlns:a16="http://schemas.microsoft.com/office/drawing/2014/main" id="{ABE3FE00-832A-8F99-365B-3FA91BCFB8A4}"/>
              </a:ext>
            </a:extLst>
          </p:cNvPr>
          <p:cNvSpPr txBox="1"/>
          <p:nvPr/>
        </p:nvSpPr>
        <p:spPr>
          <a:xfrm>
            <a:off x="18688050" y="21294062"/>
            <a:ext cx="5225824" cy="461665"/>
          </a:xfrm>
          <a:prstGeom prst="rect">
            <a:avLst/>
          </a:prstGeom>
          <a:noFill/>
        </p:spPr>
        <p:txBody>
          <a:bodyPr wrap="square" rtlCol="0">
            <a:spAutoFit/>
          </a:bodyPr>
          <a:lstStyle/>
          <a:p>
            <a:pPr marL="0" marR="0" lvl="0" indent="0" algn="ctr" defTabSz="34235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Figure 3: Manufacturing in Progress</a:t>
            </a:r>
          </a:p>
        </p:txBody>
      </p:sp>
      <p:sp>
        <p:nvSpPr>
          <p:cNvPr id="14" name="TextBox 13">
            <a:extLst>
              <a:ext uri="{FF2B5EF4-FFF2-40B4-BE49-F238E27FC236}">
                <a16:creationId xmlns:a16="http://schemas.microsoft.com/office/drawing/2014/main" id="{A2A5C5A5-80E6-ABE1-8FEA-ECD69E0A660F}"/>
              </a:ext>
            </a:extLst>
          </p:cNvPr>
          <p:cNvSpPr txBox="1"/>
          <p:nvPr/>
        </p:nvSpPr>
        <p:spPr>
          <a:xfrm>
            <a:off x="18538822" y="29513150"/>
            <a:ext cx="5715000" cy="461665"/>
          </a:xfrm>
          <a:prstGeom prst="rect">
            <a:avLst/>
          </a:prstGeom>
          <a:noFill/>
        </p:spPr>
        <p:txBody>
          <a:bodyPr wrap="square" rtlCol="0">
            <a:spAutoFit/>
          </a:bodyPr>
          <a:lstStyle/>
          <a:p>
            <a:pPr marL="0" marR="0" lvl="0" indent="0" algn="ctr" defTabSz="34235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Figure 4: Completed Build Innards</a:t>
            </a:r>
          </a:p>
        </p:txBody>
      </p:sp>
      <p:pic>
        <p:nvPicPr>
          <p:cNvPr id="25" name="Picture 24">
            <a:extLst>
              <a:ext uri="{FF2B5EF4-FFF2-40B4-BE49-F238E27FC236}">
                <a16:creationId xmlns:a16="http://schemas.microsoft.com/office/drawing/2014/main" id="{35FBD3CA-6547-7909-BDD1-E5E9E793DC81}"/>
              </a:ext>
            </a:extLst>
          </p:cNvPr>
          <p:cNvPicPr>
            <a:picLocks noChangeAspect="1"/>
          </p:cNvPicPr>
          <p:nvPr/>
        </p:nvPicPr>
        <p:blipFill>
          <a:blip r:embed="rId16"/>
          <a:stretch>
            <a:fillRect/>
          </a:stretch>
        </p:blipFill>
        <p:spPr>
          <a:xfrm>
            <a:off x="1022663" y="18146742"/>
            <a:ext cx="9052393" cy="12204942"/>
          </a:xfrm>
          <a:prstGeom prst="rect">
            <a:avLst/>
          </a:prstGeom>
        </p:spPr>
      </p:pic>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2af165-ec9c-4ad2-b335-315480fd5b02">
      <Terms xmlns="http://schemas.microsoft.com/office/infopath/2007/PartnerControls"/>
    </lcf76f155ced4ddcb4097134ff3c332f>
    <TaxCatchAll xmlns="ee7af416-fd08-4c05-917f-5870713413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12" ma:contentTypeDescription="Create a new document." ma:contentTypeScope="" ma:versionID="f4b9dee2b4fb6354891b970524a91c52">
  <xsd:schema xmlns:xsd="http://www.w3.org/2001/XMLSchema" xmlns:xs="http://www.w3.org/2001/XMLSchema" xmlns:p="http://schemas.microsoft.com/office/2006/metadata/properties" xmlns:ns2="9e2af165-ec9c-4ad2-b335-315480fd5b02" xmlns:ns3="ee7af416-fd08-4c05-917f-587071341363" targetNamespace="http://schemas.microsoft.com/office/2006/metadata/properties" ma:root="true" ma:fieldsID="d7b400c697c9660b278cd289579df32e" ns2:_="" ns3:_="">
    <xsd:import namespace="9e2af165-ec9c-4ad2-b335-315480fd5b02"/>
    <xsd:import namespace="ee7af416-fd08-4c05-917f-5870713413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af416-fd08-4c05-917f-5870713413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ef2036-b759-42bb-9633-470355feb69f}" ma:internalName="TaxCatchAll" ma:showField="CatchAllData" ma:web="ee7af416-fd08-4c05-917f-5870713413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14C575-7316-4635-AF7E-F15BC4295672}">
  <ds:schemaRefs>
    <ds:schemaRef ds:uri="http://schemas.microsoft.com/sharepoint/v3/contenttype/forms"/>
  </ds:schemaRefs>
</ds:datastoreItem>
</file>

<file path=customXml/itemProps2.xml><?xml version="1.0" encoding="utf-8"?>
<ds:datastoreItem xmlns:ds="http://schemas.openxmlformats.org/officeDocument/2006/customXml" ds:itemID="{2F84032C-A167-4F10-90DB-81669BA9333B}">
  <ds:schemaRefs>
    <ds:schemaRef ds:uri="http://schemas.microsoft.com/office/2006/documentManagement/types"/>
    <ds:schemaRef ds:uri="http://schemas.openxmlformats.org/package/2006/metadata/core-properties"/>
    <ds:schemaRef ds:uri="9e2af165-ec9c-4ad2-b335-315480fd5b02"/>
    <ds:schemaRef ds:uri="http://purl.org/dc/dcmitype/"/>
    <ds:schemaRef ds:uri="http://purl.org/dc/elements/1.1/"/>
    <ds:schemaRef ds:uri="http://schemas.microsoft.com/office/infopath/2007/PartnerControls"/>
    <ds:schemaRef ds:uri="http://purl.org/dc/terms/"/>
    <ds:schemaRef ds:uri="ee7af416-fd08-4c05-917f-58707134136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95FFDC9-5F6C-40AB-AB50-D091007C7D98}">
  <ds:schemaRefs>
    <ds:schemaRef ds:uri="9e2af165-ec9c-4ad2-b335-315480fd5b02"/>
    <ds:schemaRef ds:uri="ee7af416-fd08-4c05-917f-5870713413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7d49e9f-89e1-4aa0-99a3-d35b57b2ba03}" enabled="0" method="" siteId="{27d49e9f-89e1-4aa0-99a3-d35b57b2ba0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1136</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Oswald</vt:lpstr>
      <vt:lpstr>Roboto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Joseph Lopez</cp:lastModifiedBy>
  <cp:revision>1</cp:revision>
  <dcterms:created xsi:type="dcterms:W3CDTF">2018-10-09T15:34:40Z</dcterms:created>
  <dcterms:modified xsi:type="dcterms:W3CDTF">2024-11-18T05:59:44Z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y fmtid="{D5CDD505-2E9C-101B-9397-08002B2CF9AE}" pid="3" name="MediaServiceImageTags">
    <vt:lpwstr/>
  </property>
</Properties>
</file>